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activeX/activeX2.xml" ContentType="application/vnd.ms-office.activeX+xml"/>
  <Override PartName="/ppt/theme/themeOverride10.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theme/themeOverride3.xml" ContentType="application/vnd.openxmlformats-officedocument.themeOverride+xml"/>
  <Override PartName="/ppt/theme/themeOverride4.xml" ContentType="application/vnd.openxmlformats-officedocument.themeOverride+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activeX/activeX3.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64" r:id="rId3"/>
    <p:sldId id="257" r:id="rId4"/>
    <p:sldId id="272" r:id="rId5"/>
    <p:sldId id="267" r:id="rId6"/>
    <p:sldId id="266" r:id="rId7"/>
    <p:sldId id="268" r:id="rId8"/>
    <p:sldId id="261" r:id="rId9"/>
    <p:sldId id="274" r:id="rId10"/>
    <p:sldId id="259" r:id="rId11"/>
    <p:sldId id="276" r:id="rId12"/>
    <p:sldId id="277" r:id="rId13"/>
    <p:sldId id="275" r:id="rId14"/>
    <p:sldId id="262" r:id="rId15"/>
    <p:sldId id="271"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47" autoAdjust="0"/>
    <p:restoredTop sz="94660"/>
  </p:normalViewPr>
  <p:slideViewPr>
    <p:cSldViewPr>
      <p:cViewPr varScale="1">
        <p:scale>
          <a:sx n="72" d="100"/>
          <a:sy n="72" d="100"/>
        </p:scale>
        <p:origin x="-118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1374"/>
  <ax:ocxPr ax:name="_cy" ax:value="14182"/>
  <ax:ocxPr ax:name="FlashVars" ax:value=""/>
  <ax:ocxPr ax:name="Movie" ax:value="Package - bai_tap\player.swf"/>
  <ax:ocxPr ax:name="Src" ax:value="Package - bai_tap\player.swf"/>
  <ax:ocxPr ax:name="WMode" ax:value="Window"/>
  <ax:ocxPr ax:name="Play" ax:value="0"/>
  <ax:ocxPr ax:name="Loop" ax:value="-1"/>
  <ax:ocxPr ax:name="Quality" ax:value="High"/>
  <ax:ocxPr ax:name="SAlign" ax:value=""/>
  <ax:ocxPr ax:name="Menu" ax:value="-1"/>
  <ax:ocxPr ax:name="Base" ax:value="Package - bai_tap"/>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6510"/>
  <ax:ocxPr ax:name="_cy" ax:value="11218"/>
  <ax:ocxPr ax:name="FlashVars" ax:value=""/>
  <ax:ocxPr ax:name="Movie" ax:value="Package - bai_tap_2\player.swf"/>
  <ax:ocxPr ax:name="Src" ax:value="Package - bai_tap_2\player.swf"/>
  <ax:ocxPr ax:name="WMode" ax:value="Window"/>
  <ax:ocxPr ax:name="Play" ax:value="0"/>
  <ax:ocxPr ax:name="Loop" ax:value="-1"/>
  <ax:ocxPr ax:name="Quality" ax:value="High"/>
  <ax:ocxPr ax:name="SAlign" ax:value=""/>
  <ax:ocxPr ax:name="Menu" ax:value="-1"/>
  <ax:ocxPr ax:name="Base" ax:value="Package - bai_tap_2"/>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16298"/>
  <ax:ocxPr ax:name="_cy" ax:value="13335"/>
  <ax:ocxPr ax:name="FlashVars" ax:value=""/>
  <ax:ocxPr ax:name="Movie" ax:value="Package - bai_tap_3\player.swf"/>
  <ax:ocxPr ax:name="Src" ax:value="Package - bai_tap_3\player.swf"/>
  <ax:ocxPr ax:name="WMode" ax:value="Window"/>
  <ax:ocxPr ax:name="Play" ax:value="0"/>
  <ax:ocxPr ax:name="Loop" ax:value="-1"/>
  <ax:ocxPr ax:name="Quality" ax:value="High"/>
  <ax:ocxPr ax:name="SAlign" ax:value=""/>
  <ax:ocxPr ax:name="Menu" ax:value="-1"/>
  <ax:ocxPr ax:name="Base" ax:value="Package - bai_tap_3"/>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2547C-EEB3-4905-A28D-FE4F5D141CEA}" type="datetimeFigureOut">
              <a:rPr lang="en-US" smtClean="0"/>
              <a:pPr/>
              <a:t>4/9/2017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07C80-8060-4280-AAEE-1C53DF6546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xml"/><Relationship Id="rId7" Type="http://schemas.openxmlformats.org/officeDocument/2006/relationships/oleObject" Target="../embeddings/oleObject4.bin"/><Relationship Id="rId2" Type="http://schemas.openxmlformats.org/officeDocument/2006/relationships/vmlDrawing" Target="../drawings/vmlDrawing5.vml"/><Relationship Id="rId1" Type="http://schemas.openxmlformats.org/officeDocument/2006/relationships/themeOverride" Target="../theme/themeOverride8.xml"/><Relationship Id="rId6" Type="http://schemas.openxmlformats.org/officeDocument/2006/relationships/image" Target="../media/image23.png"/><Relationship Id="rId5" Type="http://schemas.openxmlformats.org/officeDocument/2006/relationships/oleObject" Target="../embeddings/oleObject3.bin"/><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ontrol" Target="../activeX/activeX3.xml"/><Relationship Id="rId7" Type="http://schemas.openxmlformats.org/officeDocument/2006/relationships/image" Target="../media/image8.jpeg"/><Relationship Id="rId2" Type="http://schemas.openxmlformats.org/officeDocument/2006/relationships/vmlDrawing" Target="../drawings/vmlDrawing6.vml"/><Relationship Id="rId1" Type="http://schemas.openxmlformats.org/officeDocument/2006/relationships/themeOverride" Target="../theme/themeOverride9.xml"/><Relationship Id="rId6" Type="http://schemas.openxmlformats.org/officeDocument/2006/relationships/image" Target="../media/image28.png"/><Relationship Id="rId5" Type="http://schemas.openxmlformats.org/officeDocument/2006/relationships/image" Target="../media/image5.jpe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9.png"/><Relationship Id="rId3" Type="http://schemas.openxmlformats.org/officeDocument/2006/relationships/slideLayout" Target="../slideLayouts/slideLayout1.xml"/><Relationship Id="rId7" Type="http://schemas.openxmlformats.org/officeDocument/2006/relationships/oleObject" Target="../embeddings/oleObject6.bin"/><Relationship Id="rId12" Type="http://schemas.openxmlformats.org/officeDocument/2006/relationships/oleObject" Target="../embeddings/oleObject11.bin"/><Relationship Id="rId2" Type="http://schemas.openxmlformats.org/officeDocument/2006/relationships/vmlDrawing" Target="../drawings/vmlDrawing7.vml"/><Relationship Id="rId1" Type="http://schemas.openxmlformats.org/officeDocument/2006/relationships/themeOverride" Target="../theme/themeOverride10.x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image" Target="../media/image28.png"/><Relationship Id="rId10" Type="http://schemas.openxmlformats.org/officeDocument/2006/relationships/oleObject" Target="../embeddings/oleObject9.bin"/><Relationship Id="rId4" Type="http://schemas.openxmlformats.org/officeDocument/2006/relationships/image" Target="../media/image5.jpeg"/><Relationship Id="rId9" Type="http://schemas.openxmlformats.org/officeDocument/2006/relationships/oleObject" Target="../embeddings/oleObject8.bin"/><Relationship Id="rId1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1.xml"/><Relationship Id="rId7" Type="http://schemas.openxmlformats.org/officeDocument/2006/relationships/image" Target="../media/image39.png"/><Relationship Id="rId2" Type="http://schemas.openxmlformats.org/officeDocument/2006/relationships/vmlDrawing" Target="../drawings/vmlDrawing8.vml"/><Relationship Id="rId1" Type="http://schemas.openxmlformats.org/officeDocument/2006/relationships/themeOverride" Target="../theme/themeOverride11.xml"/><Relationship Id="rId6" Type="http://schemas.openxmlformats.org/officeDocument/2006/relationships/image" Target="../media/image8.jpeg"/><Relationship Id="rId5" Type="http://schemas.openxmlformats.org/officeDocument/2006/relationships/image" Target="../media/image38.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41.gif"/><Relationship Id="rId7" Type="http://schemas.openxmlformats.org/officeDocument/2006/relationships/image" Target="../media/image45.gif"/><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INH.gg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hyperlink" Target="HINH.ggb" TargetMode="Externa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8.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8.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8.jpeg"/><Relationship Id="rId2" Type="http://schemas.openxmlformats.org/officeDocument/2006/relationships/vmlDrawing" Target="../drawings/vmlDrawing2.vml"/><Relationship Id="rId1" Type="http://schemas.openxmlformats.org/officeDocument/2006/relationships/themeOverride" Target="../theme/themeOverride5.xml"/><Relationship Id="rId6" Type="http://schemas.openxmlformats.org/officeDocument/2006/relationships/oleObject" Target="../embeddings/oleObject1.bin"/><Relationship Id="rId5" Type="http://schemas.openxmlformats.org/officeDocument/2006/relationships/image" Target="../media/image14.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1.xml"/><Relationship Id="rId7" Type="http://schemas.openxmlformats.org/officeDocument/2006/relationships/oleObject" Target="../embeddings/oleObject2.bin"/><Relationship Id="rId2" Type="http://schemas.openxmlformats.org/officeDocument/2006/relationships/vmlDrawing" Target="../drawings/vmlDrawing3.vml"/><Relationship Id="rId1" Type="http://schemas.openxmlformats.org/officeDocument/2006/relationships/themeOverride" Target="../theme/themeOverride6.xml"/><Relationship Id="rId6" Type="http://schemas.openxmlformats.org/officeDocument/2006/relationships/image" Target="../media/image16.png"/><Relationship Id="rId11" Type="http://schemas.openxmlformats.org/officeDocument/2006/relationships/image" Target="../media/image6.png"/><Relationship Id="rId5" Type="http://schemas.openxmlformats.org/officeDocument/2006/relationships/image" Target="../media/image18.emf"/><Relationship Id="rId10" Type="http://schemas.openxmlformats.org/officeDocument/2006/relationships/hyperlink" Target="HINH.ggb" TargetMode="External"/><Relationship Id="rId4" Type="http://schemas.openxmlformats.org/officeDocument/2006/relationships/image" Target="../media/image5.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hyperlink" Target="HINH.ggb" TargetMode="External"/><Relationship Id="rId3" Type="http://schemas.openxmlformats.org/officeDocument/2006/relationships/control" Target="../activeX/activeX2.xml"/><Relationship Id="rId7" Type="http://schemas.openxmlformats.org/officeDocument/2006/relationships/image" Target="../media/image8.jpeg"/><Relationship Id="rId2" Type="http://schemas.openxmlformats.org/officeDocument/2006/relationships/vmlDrawing" Target="../drawings/vmlDrawing4.vml"/><Relationship Id="rId1" Type="http://schemas.openxmlformats.org/officeDocument/2006/relationships/themeOverride" Target="../theme/themeOverride7.xml"/><Relationship Id="rId6" Type="http://schemas.openxmlformats.org/officeDocument/2006/relationships/image" Target="../media/image14.jpeg"/><Relationship Id="rId5" Type="http://schemas.openxmlformats.org/officeDocument/2006/relationships/image" Target="../media/image5.jpeg"/><Relationship Id="rId10" Type="http://schemas.openxmlformats.org/officeDocument/2006/relationships/image" Target="../media/image20.png"/><Relationship Id="rId4" Type="http://schemas.openxmlformats.org/officeDocument/2006/relationships/slideLayout" Target="../slideLayouts/slideLayout1.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132" name="Picture 4" descr="Kết quả hình ảnh cho thước kẻ"/>
          <p:cNvPicPr>
            <a:picLocks noChangeAspect="1" noChangeArrowheads="1"/>
          </p:cNvPicPr>
          <p:nvPr/>
        </p:nvPicPr>
        <p:blipFill>
          <a:blip r:embed="rId3">
            <a:clrChange>
              <a:clrFrom>
                <a:srgbClr val="FEFFF7"/>
              </a:clrFrom>
              <a:clrTo>
                <a:srgbClr val="FEFFF7">
                  <a:alpha val="0"/>
                </a:srgbClr>
              </a:clrTo>
            </a:clrChange>
          </a:blip>
          <a:srcRect/>
          <a:stretch>
            <a:fillRect/>
          </a:stretch>
        </p:blipFill>
        <p:spPr bwMode="auto">
          <a:xfrm rot="7318552">
            <a:off x="164453" y="3972765"/>
            <a:ext cx="3459357" cy="2306240"/>
          </a:xfrm>
          <a:prstGeom prst="rect">
            <a:avLst/>
          </a:prstGeom>
          <a:noFill/>
        </p:spPr>
      </p:pic>
      <p:grpSp>
        <p:nvGrpSpPr>
          <p:cNvPr id="12" name="Group 11"/>
          <p:cNvGrpSpPr/>
          <p:nvPr/>
        </p:nvGrpSpPr>
        <p:grpSpPr>
          <a:xfrm>
            <a:off x="1981200" y="917712"/>
            <a:ext cx="5928486" cy="3107057"/>
            <a:chOff x="1981200" y="917712"/>
            <a:chExt cx="5928486" cy="3107057"/>
          </a:xfrm>
        </p:grpSpPr>
        <p:pic>
          <p:nvPicPr>
            <p:cNvPr id="31746" name="Picture 2" descr="Your generated text image"/>
            <p:cNvPicPr>
              <a:picLocks noChangeAspect="1" noChangeArrowheads="1" noCrop="1"/>
            </p:cNvPicPr>
            <p:nvPr/>
          </p:nvPicPr>
          <p:blipFill>
            <a:blip r:embed="rId4"/>
            <a:srcRect/>
            <a:stretch>
              <a:fillRect/>
            </a:stretch>
          </p:blipFill>
          <p:spPr bwMode="auto">
            <a:xfrm>
              <a:off x="3429000" y="1219200"/>
              <a:ext cx="2743200" cy="929515"/>
            </a:xfrm>
            <a:prstGeom prst="rect">
              <a:avLst/>
            </a:prstGeom>
            <a:noFill/>
          </p:spPr>
        </p:pic>
        <p:pic>
          <p:nvPicPr>
            <p:cNvPr id="31748" name="Picture 4" descr="Your generated text image"/>
            <p:cNvPicPr>
              <a:picLocks noChangeAspect="1" noChangeArrowheads="1" noCrop="1"/>
            </p:cNvPicPr>
            <p:nvPr/>
          </p:nvPicPr>
          <p:blipFill>
            <a:blip r:embed="rId5"/>
            <a:srcRect/>
            <a:stretch>
              <a:fillRect/>
            </a:stretch>
          </p:blipFill>
          <p:spPr bwMode="auto">
            <a:xfrm>
              <a:off x="1981200" y="2667000"/>
              <a:ext cx="5928486" cy="929515"/>
            </a:xfrm>
            <a:prstGeom prst="rect">
              <a:avLst/>
            </a:prstGeom>
            <a:noFill/>
          </p:spPr>
        </p:pic>
        <p:sp>
          <p:nvSpPr>
            <p:cNvPr id="8" name="TextBox 7"/>
            <p:cNvSpPr txBox="1"/>
            <p:nvPr/>
          </p:nvSpPr>
          <p:spPr>
            <a:xfrm>
              <a:off x="4674704" y="917712"/>
              <a:ext cx="304800" cy="1015663"/>
            </a:xfrm>
            <a:prstGeom prst="rect">
              <a:avLst/>
            </a:prstGeom>
            <a:noFill/>
          </p:spPr>
          <p:txBody>
            <a:bodyPr wrap="square" rtlCol="0">
              <a:spAutoFit/>
            </a:bodyPr>
            <a:lstStyle/>
            <a:p>
              <a:r>
                <a:rPr lang="en-US" sz="6000" b="1" smtClean="0">
                  <a:solidFill>
                    <a:srgbClr val="C00000"/>
                  </a:solidFill>
                </a:rPr>
                <a:t>́</a:t>
              </a:r>
              <a:endParaRPr lang="en-US" sz="6000" b="1">
                <a:solidFill>
                  <a:srgbClr val="C00000"/>
                </a:solidFill>
              </a:endParaRPr>
            </a:p>
          </p:txBody>
        </p:sp>
        <p:sp>
          <p:nvSpPr>
            <p:cNvPr id="9" name="TextBox 8"/>
            <p:cNvSpPr txBox="1"/>
            <p:nvPr/>
          </p:nvSpPr>
          <p:spPr>
            <a:xfrm>
              <a:off x="5055704" y="2286000"/>
              <a:ext cx="304800" cy="1015663"/>
            </a:xfrm>
            <a:prstGeom prst="rect">
              <a:avLst/>
            </a:prstGeom>
            <a:noFill/>
          </p:spPr>
          <p:txBody>
            <a:bodyPr wrap="square" rtlCol="0">
              <a:spAutoFit/>
            </a:bodyPr>
            <a:lstStyle/>
            <a:p>
              <a:r>
                <a:rPr lang="en-US" sz="6000" b="1" smtClean="0">
                  <a:solidFill>
                    <a:srgbClr val="CC0099"/>
                  </a:solidFill>
                </a:rPr>
                <a:t>̀</a:t>
              </a:r>
              <a:endParaRPr lang="en-US" sz="6600" b="1">
                <a:solidFill>
                  <a:srgbClr val="CC0099"/>
                </a:solidFill>
              </a:endParaRPr>
            </a:p>
          </p:txBody>
        </p:sp>
        <p:sp>
          <p:nvSpPr>
            <p:cNvPr id="10" name="TextBox 9"/>
            <p:cNvSpPr txBox="1"/>
            <p:nvPr/>
          </p:nvSpPr>
          <p:spPr>
            <a:xfrm>
              <a:off x="6967332" y="3193772"/>
              <a:ext cx="304800" cy="830997"/>
            </a:xfrm>
            <a:prstGeom prst="rect">
              <a:avLst/>
            </a:prstGeom>
            <a:noFill/>
          </p:spPr>
          <p:txBody>
            <a:bodyPr wrap="square" rtlCol="0">
              <a:spAutoFit/>
            </a:bodyPr>
            <a:lstStyle/>
            <a:p>
              <a:r>
                <a:rPr lang="en-US" sz="4800" b="1" smtClean="0">
                  <a:solidFill>
                    <a:srgbClr val="CC0099"/>
                  </a:solidFill>
                </a:rPr>
                <a:t>·</a:t>
              </a:r>
              <a:endParaRPr lang="en-US" sz="4800" b="1">
                <a:solidFill>
                  <a:srgbClr val="CC0099"/>
                </a:solidFill>
              </a:endParaRPr>
            </a:p>
          </p:txBody>
        </p:sp>
        <p:sp>
          <p:nvSpPr>
            <p:cNvPr id="11" name="TextBox 10"/>
            <p:cNvSpPr txBox="1"/>
            <p:nvPr/>
          </p:nvSpPr>
          <p:spPr>
            <a:xfrm>
              <a:off x="2726636" y="1842052"/>
              <a:ext cx="304800" cy="1015663"/>
            </a:xfrm>
            <a:prstGeom prst="rect">
              <a:avLst/>
            </a:prstGeom>
            <a:noFill/>
          </p:spPr>
          <p:txBody>
            <a:bodyPr wrap="square" rtlCol="0">
              <a:spAutoFit/>
            </a:bodyPr>
            <a:lstStyle/>
            <a:p>
              <a:r>
                <a:rPr lang="en-US" sz="6000" b="1" smtClean="0">
                  <a:solidFill>
                    <a:srgbClr val="CC0099"/>
                  </a:solidFill>
                  <a:latin typeface="Times New Roman"/>
                  <a:cs typeface="Times New Roman"/>
                </a:rPr>
                <a:t> ̭</a:t>
              </a:r>
              <a:endParaRPr lang="en-US" sz="6000" b="1">
                <a:solidFill>
                  <a:srgbClr val="CC0099"/>
                </a:solidFil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228600" y="762000"/>
            <a:ext cx="6096000" cy="609600"/>
          </a:xfrm>
        </p:spPr>
        <p:txBody>
          <a:bodyPr>
            <a:normAutofit/>
          </a:bodyPr>
          <a:lstStyle/>
          <a:p>
            <a:r>
              <a:rPr lang="en-US" sz="2200" b="1" u="sng" smtClean="0">
                <a:solidFill>
                  <a:srgbClr val="002060"/>
                </a:solidFill>
                <a:latin typeface="Times New Roman" pitchFamily="18" charset="0"/>
                <a:cs typeface="Times New Roman" pitchFamily="18" charset="0"/>
              </a:rPr>
              <a:t>2. Tính chất ba đường trung tuyến tam giác</a:t>
            </a:r>
            <a:endParaRPr lang="en-US" sz="2200" b="1" u="sng">
              <a:solidFill>
                <a:srgbClr val="002060"/>
              </a:solidFill>
              <a:latin typeface="Times New Roman" pitchFamily="18" charset="0"/>
              <a:cs typeface="Times New Roman" pitchFamily="18" charset="0"/>
            </a:endParaRPr>
          </a:p>
        </p:txBody>
      </p:sp>
      <p:sp>
        <p:nvSpPr>
          <p:cNvPr id="7" name="Subtitle 2"/>
          <p:cNvSpPr txBox="1">
            <a:spLocks/>
          </p:cNvSpPr>
          <p:nvPr/>
        </p:nvSpPr>
        <p:spPr>
          <a:xfrm>
            <a:off x="457200" y="1295400"/>
            <a:ext cx="4724400" cy="2362200"/>
          </a:xfrm>
          <a:prstGeom prst="rect">
            <a:avLst/>
          </a:prstGeom>
          <a:ln>
            <a:solidFill>
              <a:schemeClr val="accent5">
                <a:lumMod val="75000"/>
              </a:schemeClr>
            </a:solidFill>
          </a:ln>
        </p:spPr>
        <p:txBody>
          <a:bodyPr vert="horz" lIns="91440" tIns="45720" rIns="91440" bIns="45720" rtlCol="0">
            <a:noAutofit/>
          </a:bodyPr>
          <a:lstStyle/>
          <a:p>
            <a:pPr algn="just">
              <a:lnSpc>
                <a:spcPct val="150000"/>
              </a:lnSpc>
            </a:pPr>
            <a:r>
              <a:rPr lang="de-DE" sz="2200" b="1" i="1" smtClean="0">
                <a:solidFill>
                  <a:srgbClr val="002060"/>
                </a:solidFill>
                <a:latin typeface="Times New Roman" pitchFamily="18" charset="0"/>
                <a:cs typeface="Times New Roman" pitchFamily="18" charset="0"/>
              </a:rPr>
              <a:t>Định lí</a:t>
            </a:r>
            <a:r>
              <a:rPr lang="de-DE" sz="2200" i="1" smtClean="0">
                <a:solidFill>
                  <a:srgbClr val="002060"/>
                </a:solidFill>
                <a:latin typeface="Times New Roman" pitchFamily="18" charset="0"/>
                <a:cs typeface="Times New Roman" pitchFamily="18" charset="0"/>
              </a:rPr>
              <a:t>: Ba đường trung tuyến của tam giác cùng đi qua một điểm. Điểm đó cách mỗi đỉnh một khoảng bằng    độ dài đường trung tuyến đi qua đỉnh ấy.</a:t>
            </a:r>
            <a:endParaRPr lang="en-US" sz="2200" i="1" smtClean="0">
              <a:solidFill>
                <a:srgbClr val="002060"/>
              </a:solidFill>
              <a:latin typeface="Times New Roman" pitchFamily="18" charset="0"/>
              <a:cs typeface="Times New Roman" pitchFamily="18" charset="0"/>
            </a:endParaRPr>
          </a:p>
        </p:txBody>
      </p:sp>
      <p:sp>
        <p:nvSpPr>
          <p:cNvPr id="16386" name="Rectangle 2"/>
          <p:cNvSpPr>
            <a:spLocks noChangeArrowheads="1"/>
          </p:cNvSpPr>
          <p:nvPr/>
        </p:nvSpPr>
        <p:spPr bwMode="auto">
          <a:xfrm>
            <a:off x="1524000" y="3581400"/>
            <a:ext cx="4648200" cy="1879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lang="en-US" sz="2200" smtClean="0">
                <a:solidFill>
                  <a:srgbClr val="002060"/>
                </a:solidFill>
                <a:latin typeface="Times New Roman" pitchFamily="18" charset="0"/>
                <a:cs typeface="Times New Roman" pitchFamily="18" charset="0"/>
              </a:rPr>
              <a:t>GT  </a:t>
            </a:r>
            <a:r>
              <a:rPr lang="en-US" sz="2200" smtClean="0">
                <a:solidFill>
                  <a:srgbClr val="002060"/>
                </a:solidFill>
                <a:latin typeface="Times New Roman" pitchFamily="18" charset="0"/>
                <a:cs typeface="Times New Roman" pitchFamily="18" charset="0"/>
                <a:sym typeface="Euclid Symbol" pitchFamily="18" charset="2"/>
              </a:rPr>
              <a:t></a:t>
            </a:r>
            <a:r>
              <a:rPr lang="en-US" sz="2200" smtClean="0">
                <a:solidFill>
                  <a:srgbClr val="002060"/>
                </a:solidFill>
                <a:latin typeface="Times New Roman" pitchFamily="18" charset="0"/>
                <a:cs typeface="Times New Roman" pitchFamily="18" charset="0"/>
              </a:rPr>
              <a:t>ABC, AD, BE, CF là các đường  </a:t>
            </a:r>
          </a:p>
          <a:p>
            <a:pPr marL="0" marR="0" lvl="0" indent="0" algn="l" defTabSz="914400" rtl="0" eaLnBrk="1" fontAlgn="base" latinLnBrk="0" hangingPunct="1">
              <a:lnSpc>
                <a:spcPct val="150000"/>
              </a:lnSpc>
              <a:spcBef>
                <a:spcPct val="0"/>
              </a:spcBef>
              <a:spcAft>
                <a:spcPct val="0"/>
              </a:spcAft>
              <a:buClrTx/>
              <a:buSzTx/>
              <a:buFontTx/>
              <a:buNone/>
              <a:tabLst/>
            </a:pPr>
            <a:r>
              <a:rPr lang="en-US" sz="2200" smtClean="0">
                <a:solidFill>
                  <a:srgbClr val="002060"/>
                </a:solidFill>
                <a:latin typeface="Times New Roman" pitchFamily="18" charset="0"/>
                <a:cs typeface="Times New Roman" pitchFamily="18" charset="0"/>
              </a:rPr>
              <a:t>        trung</a:t>
            </a:r>
            <a:r>
              <a:rPr lang="en-US" sz="2200" smtClean="0">
                <a:solidFill>
                  <a:srgbClr val="002060"/>
                </a:solidFill>
                <a:latin typeface="Times New Roman" pitchFamily="18" charset="0"/>
                <a:cs typeface="Times New Roman" pitchFamily="18" charset="0"/>
                <a:sym typeface="Euclid Symbol" pitchFamily="18" charset="2"/>
              </a:rPr>
              <a:t>  </a:t>
            </a:r>
            <a:r>
              <a:rPr lang="pl-PL" sz="2200" smtClean="0">
                <a:solidFill>
                  <a:srgbClr val="002060"/>
                </a:solidFill>
                <a:latin typeface="Times New Roman" pitchFamily="18" charset="0"/>
                <a:cs typeface="Times New Roman" pitchFamily="18" charset="0"/>
                <a:sym typeface="Euclid Symbol" pitchFamily="18" charset="2"/>
              </a:rPr>
              <a:t>tuyến.</a:t>
            </a:r>
            <a:endParaRPr lang="en-US" sz="2200" smtClean="0">
              <a:solidFill>
                <a:srgbClr val="002060"/>
              </a:solidFill>
              <a:latin typeface="Times New Roman" pitchFamily="18" charset="0"/>
              <a:cs typeface="Times New Roman" pitchFamily="18" charset="0"/>
              <a:sym typeface="Euclid Symbol" pitchFamily="18" charset="2"/>
            </a:endParaRPr>
          </a:p>
          <a:p>
            <a:pPr marL="0" marR="0" lvl="0" indent="0" algn="l" defTabSz="914400" rtl="0" eaLnBrk="0" fontAlgn="base" latinLnBrk="0" hangingPunct="0">
              <a:lnSpc>
                <a:spcPct val="150000"/>
              </a:lnSpc>
              <a:spcBef>
                <a:spcPct val="0"/>
              </a:spcBef>
              <a:spcAft>
                <a:spcPct val="0"/>
              </a:spcAft>
              <a:buClrTx/>
              <a:buSzTx/>
              <a:buFontTx/>
              <a:buNone/>
              <a:tabLst/>
            </a:pPr>
            <a:r>
              <a:rPr lang="en-US" sz="2200" smtClean="0">
                <a:solidFill>
                  <a:srgbClr val="002060"/>
                </a:solidFill>
                <a:latin typeface="Times New Roman" pitchFamily="18" charset="0"/>
                <a:cs typeface="Times New Roman" pitchFamily="18" charset="0"/>
                <a:sym typeface="Euclid Symbol" pitchFamily="18" charset="2"/>
              </a:rPr>
              <a:t>KL  AD, BE, CF cùng đi qua điểm G.</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Euclid Symbol" pitchFamily="18" charset="2"/>
              </a:rPr>
              <a:t>       </a:t>
            </a:r>
          </a:p>
        </p:txBody>
      </p:sp>
      <p:graphicFrame>
        <p:nvGraphicFramePr>
          <p:cNvPr id="16385" name="Object 1"/>
          <p:cNvGraphicFramePr>
            <a:graphicFrameLocks noChangeAspect="1"/>
          </p:cNvGraphicFramePr>
          <p:nvPr/>
        </p:nvGraphicFramePr>
        <p:xfrm>
          <a:off x="2098675" y="5257800"/>
          <a:ext cx="2320925" cy="669925"/>
        </p:xfrm>
        <a:graphic>
          <a:graphicData uri="http://schemas.openxmlformats.org/presentationml/2006/ole">
            <p:oleObj spid="_x0000_s16385" name="Equation" r:id="rId5" imgW="1346040" imgH="393480" progId="Equation.DSMT4">
              <p:embed/>
            </p:oleObj>
          </a:graphicData>
        </a:graphic>
      </p:graphicFrame>
      <p:sp>
        <p:nvSpPr>
          <p:cNvPr id="9" name="Rectangle 2"/>
          <p:cNvSpPr>
            <a:spLocks noChangeArrowheads="1"/>
          </p:cNvSpPr>
          <p:nvPr/>
        </p:nvSpPr>
        <p:spPr bwMode="auto">
          <a:xfrm>
            <a:off x="2209800" y="6096000"/>
            <a:ext cx="61722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i="1" smtClean="0">
                <a:solidFill>
                  <a:srgbClr val="002060"/>
                </a:solidFill>
                <a:latin typeface="Times New Roman" pitchFamily="18" charset="0"/>
                <a:cs typeface="Times New Roman" pitchFamily="18" charset="0"/>
              </a:rPr>
              <a:t>*Điểm G được gọi là trong tâm của tam giác</a:t>
            </a:r>
            <a:endParaRPr kumimoji="0" lang="en-US" sz="1300" b="1" i="1"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Euclid Symbol" pitchFamily="18" charset="2"/>
            </a:endParaRPr>
          </a:p>
        </p:txBody>
      </p:sp>
      <p:grpSp>
        <p:nvGrpSpPr>
          <p:cNvPr id="11" name="Group 11"/>
          <p:cNvGrpSpPr/>
          <p:nvPr/>
        </p:nvGrpSpPr>
        <p:grpSpPr>
          <a:xfrm>
            <a:off x="48064" y="76200"/>
            <a:ext cx="9067800" cy="6705600"/>
            <a:chOff x="172328" y="0"/>
            <a:chExt cx="8743072" cy="6677464"/>
          </a:xfrm>
        </p:grpSpPr>
        <p:sp>
          <p:nvSpPr>
            <p:cNvPr id="12" name="Rounded Rectangle 11"/>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rot="10800000" flipH="1">
            <a:off x="1524000" y="4584289"/>
            <a:ext cx="4648200" cy="25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891048" y="4865736"/>
            <a:ext cx="2362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2" descr="D:\NBINH\NH 16-17\toan 7 PP\Duong_trung_tuyen\hinh6.png"/>
          <p:cNvPicPr>
            <a:picLocks noChangeAspect="1" noChangeArrowheads="1"/>
          </p:cNvPicPr>
          <p:nvPr/>
        </p:nvPicPr>
        <p:blipFill>
          <a:blip r:embed="rId6"/>
          <a:srcRect/>
          <a:stretch>
            <a:fillRect/>
          </a:stretch>
        </p:blipFill>
        <p:spPr bwMode="auto">
          <a:xfrm>
            <a:off x="5638800" y="1219200"/>
            <a:ext cx="3087687" cy="2322513"/>
          </a:xfrm>
          <a:prstGeom prst="rect">
            <a:avLst/>
          </a:prstGeom>
          <a:noFill/>
        </p:spPr>
      </p:pic>
      <p:graphicFrame>
        <p:nvGraphicFramePr>
          <p:cNvPr id="18" name="Object 1"/>
          <p:cNvGraphicFramePr>
            <a:graphicFrameLocks noChangeAspect="1"/>
          </p:cNvGraphicFramePr>
          <p:nvPr/>
        </p:nvGraphicFramePr>
        <p:xfrm>
          <a:off x="4463844" y="2288460"/>
          <a:ext cx="261937" cy="669925"/>
        </p:xfrm>
        <a:graphic>
          <a:graphicData uri="http://schemas.openxmlformats.org/presentationml/2006/ole">
            <p:oleObj spid="_x0000_s16387" name="Equation" r:id="rId7" imgW="152280" imgH="393480" progId="Equation.DSMT4">
              <p:embed/>
            </p:oleObj>
          </a:graphicData>
        </a:graphic>
      </p:graphicFrame>
      <p:pic>
        <p:nvPicPr>
          <p:cNvPr id="20" name="Picture 4" descr="Hình ảnh có liên quan"/>
          <p:cNvPicPr>
            <a:picLocks noChangeAspect="1" noChangeArrowheads="1"/>
          </p:cNvPicPr>
          <p:nvPr/>
        </p:nvPicPr>
        <p:blipFill>
          <a:blip r:embed="rId8"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21" name="Group 20"/>
          <p:cNvGrpSpPr/>
          <p:nvPr/>
        </p:nvGrpSpPr>
        <p:grpSpPr>
          <a:xfrm>
            <a:off x="1676400" y="228600"/>
            <a:ext cx="6629400" cy="547688"/>
            <a:chOff x="1676400" y="228600"/>
            <a:chExt cx="6629400" cy="547688"/>
          </a:xfrm>
        </p:grpSpPr>
        <p:sp>
          <p:nvSpPr>
            <p:cNvPr id="22" name="Rounded Rectangle 21"/>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23" name="Rounded Rectangle 22"/>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par>
                                <p:cTn id="16" presetID="4"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6386">
                                            <p:txEl>
                                              <p:pRg st="0" end="0"/>
                                            </p:txEl>
                                          </p:spTgt>
                                        </p:tgtEl>
                                        <p:attrNameLst>
                                          <p:attrName>style.visibility</p:attrName>
                                        </p:attrNameLst>
                                      </p:cBhvr>
                                      <p:to>
                                        <p:strVal val="visible"/>
                                      </p:to>
                                    </p:set>
                                    <p:animEffect transition="in" filter="box(in)">
                                      <p:cBhvr>
                                        <p:cTn id="23" dur="500"/>
                                        <p:tgtEl>
                                          <p:spTgt spid="16386">
                                            <p:txEl>
                                              <p:pRg st="0" end="0"/>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6386">
                                            <p:txEl>
                                              <p:pRg st="1" end="1"/>
                                            </p:txEl>
                                          </p:spTgt>
                                        </p:tgtEl>
                                        <p:attrNameLst>
                                          <p:attrName>style.visibility</p:attrName>
                                        </p:attrNameLst>
                                      </p:cBhvr>
                                      <p:to>
                                        <p:strVal val="visible"/>
                                      </p:to>
                                    </p:set>
                                    <p:animEffect transition="in" filter="box(in)">
                                      <p:cBhvr>
                                        <p:cTn id="26" dur="500"/>
                                        <p:tgtEl>
                                          <p:spTgt spid="1638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6386">
                                            <p:txEl>
                                              <p:pRg st="2" end="2"/>
                                            </p:txEl>
                                          </p:spTgt>
                                        </p:tgtEl>
                                        <p:attrNameLst>
                                          <p:attrName>style.visibility</p:attrName>
                                        </p:attrNameLst>
                                      </p:cBhvr>
                                      <p:to>
                                        <p:strVal val="visible"/>
                                      </p:to>
                                    </p:set>
                                    <p:animEffect transition="in" filter="box(in)">
                                      <p:cBhvr>
                                        <p:cTn id="31" dur="500"/>
                                        <p:tgtEl>
                                          <p:spTgt spid="1638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6385"/>
                                        </p:tgtEl>
                                        <p:attrNameLst>
                                          <p:attrName>style.visibility</p:attrName>
                                        </p:attrNameLst>
                                      </p:cBhvr>
                                      <p:to>
                                        <p:strVal val="visible"/>
                                      </p:to>
                                    </p:set>
                                    <p:animEffect transition="in" filter="box(in)">
                                      <p:cBhvr>
                                        <p:cTn id="36" dur="500"/>
                                        <p:tgtEl>
                                          <p:spTgt spid="1638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25" name="Picture 21" descr="Hình ảnh có liên quan"/>
          <p:cNvPicPr>
            <a:picLocks noChangeAspect="1" noChangeArrowheads="1"/>
          </p:cNvPicPr>
          <p:nvPr/>
        </p:nvPicPr>
        <p:blipFill>
          <a:blip r:embed="rId2"/>
          <a:srcRect/>
          <a:stretch>
            <a:fillRect/>
          </a:stretch>
        </p:blipFill>
        <p:spPr bwMode="auto">
          <a:xfrm>
            <a:off x="838200" y="1066800"/>
            <a:ext cx="2743198" cy="2743200"/>
          </a:xfrm>
          <a:prstGeom prst="rect">
            <a:avLst/>
          </a:prstGeom>
          <a:noFill/>
        </p:spPr>
      </p:pic>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rot="1572889">
            <a:off x="1059007" y="1449818"/>
            <a:ext cx="2060930" cy="2514600"/>
          </a:xfrm>
        </p:spPr>
        <p:txBody>
          <a:bodyPr>
            <a:prstTxWarp prst="textArchUp">
              <a:avLst>
                <a:gd name="adj" fmla="val 11380786"/>
              </a:avLst>
            </a:prstTxWarp>
            <a:normAutofit/>
          </a:bodyPr>
          <a:lstStyle/>
          <a:p>
            <a:pPr algn="l"/>
            <a:r>
              <a:rPr lang="en-US" sz="2200" b="1" smtClean="0">
                <a:solidFill>
                  <a:srgbClr val="002060"/>
                </a:solidFill>
                <a:latin typeface="Times New Roman" pitchFamily="18" charset="0"/>
                <a:cs typeface="Times New Roman" pitchFamily="18" charset="0"/>
              </a:rPr>
              <a:t>Có thể em chưa biết</a:t>
            </a:r>
            <a:endParaRPr lang="en-US" sz="2200" b="1">
              <a:solidFill>
                <a:srgbClr val="002060"/>
              </a:solidFill>
              <a:latin typeface="Times New Roman" pitchFamily="18" charset="0"/>
              <a:cs typeface="Times New Roman" pitchFamily="18" charset="0"/>
            </a:endParaRPr>
          </a:p>
        </p:txBody>
      </p:sp>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1"/>
          <p:cNvGrpSpPr/>
          <p:nvPr/>
        </p:nvGrpSpPr>
        <p:grpSpPr>
          <a:xfrm>
            <a:off x="48064" y="76200"/>
            <a:ext cx="9067800" cy="6705600"/>
            <a:chOff x="172328" y="0"/>
            <a:chExt cx="8743072" cy="6677464"/>
          </a:xfrm>
        </p:grpSpPr>
        <p:sp>
          <p:nvSpPr>
            <p:cNvPr id="23" name="Rounded Rectangle 22"/>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4" descr="Hình ảnh có liên quan"/>
          <p:cNvPicPr>
            <a:picLocks noChangeAspect="1" noChangeArrowheads="1"/>
          </p:cNvPicPr>
          <p:nvPr/>
        </p:nvPicPr>
        <p:blipFill>
          <a:blip r:embed="rId3"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5" name="Group 32"/>
          <p:cNvGrpSpPr/>
          <p:nvPr/>
        </p:nvGrpSpPr>
        <p:grpSpPr>
          <a:xfrm>
            <a:off x="1676400" y="228600"/>
            <a:ext cx="6629400" cy="547688"/>
            <a:chOff x="1676400" y="228600"/>
            <a:chExt cx="6629400" cy="547688"/>
          </a:xfrm>
        </p:grpSpPr>
        <p:sp>
          <p:nvSpPr>
            <p:cNvPr id="34" name="Rounded Rectangle 33"/>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35" name="Rounded Rectangle 34"/>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pic>
        <p:nvPicPr>
          <p:cNvPr id="47113" name="Picture 9" descr="D:\NBINH\NH 16-17\toan 7 PP\Duong_trung_tuyen\hinh8.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57600" y="685800"/>
            <a:ext cx="5238750" cy="3899461"/>
          </a:xfrm>
          <a:prstGeom prst="rect">
            <a:avLst/>
          </a:prstGeom>
          <a:noFill/>
        </p:spPr>
      </p:pic>
      <p:sp>
        <p:nvSpPr>
          <p:cNvPr id="47115" name="AutoShape 11" descr="Kết quả hình ảnh cho dấ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7" name="AutoShape 13" descr="Kết quả hình ảnh cho dấ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9" name="AutoShape 15" descr="Question, Mark, Marks, Blue, Help, Symbol, Sign, As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21" name="AutoShape 17" descr="Kết quả hình ảnh cho dấ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23" name="AutoShape 19" descr="Kết quả hình ảnh cho dấu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25"/>
                                        </p:tgtEl>
                                        <p:attrNameLst>
                                          <p:attrName>style.visibility</p:attrName>
                                        </p:attrNameLst>
                                      </p:cBhvr>
                                      <p:to>
                                        <p:strVal val="visible"/>
                                      </p:to>
                                    </p:set>
                                    <p:animEffect transition="in" filter="box(in)">
                                      <p:cBhvr>
                                        <p:cTn id="7" dur="500"/>
                                        <p:tgtEl>
                                          <p:spTgt spid="4712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7113"/>
                                        </p:tgtEl>
                                        <p:attrNameLst>
                                          <p:attrName>style.visibility</p:attrName>
                                        </p:attrNameLst>
                                      </p:cBhvr>
                                      <p:to>
                                        <p:strVal val="visible"/>
                                      </p:to>
                                    </p:set>
                                    <p:animEffect transition="in" filter="wipe(left)">
                                      <p:cBhvr>
                                        <p:cTn id="15" dur="500"/>
                                        <p:tgtEl>
                                          <p:spTgt spid="47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48064" y="76200"/>
            <a:ext cx="9067800" cy="6705600"/>
            <a:chOff x="172328" y="0"/>
            <a:chExt cx="8743072" cy="6677464"/>
          </a:xfrm>
        </p:grpSpPr>
        <p:sp>
          <p:nvSpPr>
            <p:cNvPr id="10" name="Rounded Rectangle 9"/>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2"/>
          <p:cNvGrpSpPr/>
          <p:nvPr/>
        </p:nvGrpSpPr>
        <p:grpSpPr>
          <a:xfrm>
            <a:off x="3657600" y="762000"/>
            <a:ext cx="5105400" cy="3543300"/>
            <a:chOff x="3657600" y="1066800"/>
            <a:chExt cx="5105400" cy="3543300"/>
          </a:xfrm>
        </p:grpSpPr>
        <p:sp>
          <p:nvSpPr>
            <p:cNvPr id="9" name="Cloud Callout 8"/>
            <p:cNvSpPr/>
            <p:nvPr/>
          </p:nvSpPr>
          <p:spPr>
            <a:xfrm>
              <a:off x="3657600" y="1143000"/>
              <a:ext cx="5105400" cy="3352800"/>
            </a:xfrm>
            <a:prstGeom prst="cloudCallou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Kết quả hình ảnh cho tính chất ba đường trung tuyến của tam giác"/>
            <p:cNvPicPr>
              <a:picLocks noChangeAspect="1" noChangeArrowheads="1"/>
            </p:cNvPicPr>
            <p:nvPr/>
          </p:nvPicPr>
          <p:blipFill>
            <a:blip r:embed="rId3">
              <a:clrChange>
                <a:clrFrom>
                  <a:srgbClr val="FEFEFE"/>
                </a:clrFrom>
                <a:clrTo>
                  <a:srgbClr val="FEFEFE">
                    <a:alpha val="0"/>
                  </a:srgbClr>
                </a:clrTo>
              </a:clrChange>
            </a:blip>
            <a:srcRect l="18294" t="8889" r="15183" b="22222"/>
            <a:stretch>
              <a:fillRect/>
            </a:stretch>
          </p:blipFill>
          <p:spPr bwMode="auto">
            <a:xfrm>
              <a:off x="4038600" y="1066800"/>
              <a:ext cx="4572000" cy="3543300"/>
            </a:xfrm>
            <a:prstGeom prst="rect">
              <a:avLst/>
            </a:prstGeom>
            <a:noFill/>
          </p:spPr>
        </p:pic>
      </p:grpSp>
      <p:sp>
        <p:nvSpPr>
          <p:cNvPr id="12" name="Rectangle 2"/>
          <p:cNvSpPr>
            <a:spLocks noChangeArrowheads="1"/>
          </p:cNvSpPr>
          <p:nvPr/>
        </p:nvSpPr>
        <p:spPr bwMode="auto">
          <a:xfrm>
            <a:off x="2743200" y="4724400"/>
            <a:ext cx="3962400" cy="161582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n-US" sz="2200" smtClean="0">
                <a:solidFill>
                  <a:srgbClr val="002060"/>
                </a:solidFill>
                <a:latin typeface="Times New Roman" pitchFamily="18" charset="0"/>
                <a:cs typeface="Times New Roman" pitchFamily="18" charset="0"/>
                <a:sym typeface="Euclid Symbol" pitchFamily="18" charset="2"/>
              </a:rPr>
              <a:t>G là điểm nào trong tam giác thì miếng bìa hình tam giác nằm thăng bằng trên giá nhọn?</a:t>
            </a:r>
          </a:p>
        </p:txBody>
      </p:sp>
      <p:pic>
        <p:nvPicPr>
          <p:cNvPr id="46084" name="Picture 4" descr="Hình ảnh có liên quan"/>
          <p:cNvPicPr>
            <a:picLocks noChangeAspect="1" noChangeArrowheads="1"/>
          </p:cNvPicPr>
          <p:nvPr/>
        </p:nvPicPr>
        <p:blipFill>
          <a:blip r:embed="rId4"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4" name="Group 16"/>
          <p:cNvGrpSpPr/>
          <p:nvPr/>
        </p:nvGrpSpPr>
        <p:grpSpPr>
          <a:xfrm>
            <a:off x="1676400" y="228600"/>
            <a:ext cx="6629400" cy="547688"/>
            <a:chOff x="1676400" y="228600"/>
            <a:chExt cx="6629400" cy="547688"/>
          </a:xfrm>
        </p:grpSpPr>
        <p:sp>
          <p:nvSpPr>
            <p:cNvPr id="18" name="Rounded Rectangle 17"/>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9" name="Rounded Rectangle 18"/>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685800" y="914400"/>
            <a:ext cx="2286000" cy="609600"/>
          </a:xfrm>
        </p:spPr>
        <p:txBody>
          <a:bodyPr>
            <a:normAutofit/>
          </a:bodyPr>
          <a:lstStyle/>
          <a:p>
            <a:pPr algn="l"/>
            <a:r>
              <a:rPr lang="en-US" sz="2200" b="1" u="sng" smtClean="0">
                <a:solidFill>
                  <a:srgbClr val="002060"/>
                </a:solidFill>
                <a:latin typeface="Times New Roman" pitchFamily="18" charset="0"/>
                <a:cs typeface="Times New Roman" pitchFamily="18" charset="0"/>
              </a:rPr>
              <a:t>3. Luyện tập:</a:t>
            </a:r>
          </a:p>
          <a:p>
            <a:pPr algn="l"/>
            <a:endParaRPr lang="en-US" sz="2200" b="1" u="sng">
              <a:solidFill>
                <a:srgbClr val="002060"/>
              </a:solidFill>
              <a:latin typeface="Times New Roman" pitchFamily="18" charset="0"/>
              <a:cs typeface="Times New Roman" pitchFamily="18" charset="0"/>
            </a:endParaRPr>
          </a:p>
        </p:txBody>
      </p:sp>
      <p:pic>
        <p:nvPicPr>
          <p:cNvPr id="15364" name="Picture 4" descr="D:\NBINH\NH 16-17\toan 7 PP\Duong_trung_tuyen\hinh4.png"/>
          <p:cNvPicPr>
            <a:picLocks noChangeAspect="1" noChangeArrowheads="1"/>
          </p:cNvPicPr>
          <p:nvPr/>
        </p:nvPicPr>
        <p:blipFill>
          <a:blip r:embed="rId6">
            <a:clrChange>
              <a:clrFrom>
                <a:srgbClr val="FFFFFF"/>
              </a:clrFrom>
              <a:clrTo>
                <a:srgbClr val="FFFFFF">
                  <a:alpha val="0"/>
                </a:srgbClr>
              </a:clrTo>
            </a:clrChange>
          </a:blip>
          <a:srcRect l="7271" t="8629" r="30348" b="22337"/>
          <a:stretch>
            <a:fillRect/>
          </a:stretch>
        </p:blipFill>
        <p:spPr bwMode="auto">
          <a:xfrm>
            <a:off x="6096000" y="2003516"/>
            <a:ext cx="2819400" cy="2438400"/>
          </a:xfrm>
          <a:prstGeom prst="rect">
            <a:avLst/>
          </a:prstGeom>
          <a:noFill/>
        </p:spPr>
      </p:pic>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1"/>
          <p:cNvGrpSpPr/>
          <p:nvPr/>
        </p:nvGrpSpPr>
        <p:grpSpPr>
          <a:xfrm>
            <a:off x="48064" y="76200"/>
            <a:ext cx="9067800" cy="6705600"/>
            <a:chOff x="172328" y="0"/>
            <a:chExt cx="8743072" cy="6677464"/>
          </a:xfrm>
        </p:grpSpPr>
        <p:sp>
          <p:nvSpPr>
            <p:cNvPr id="23" name="Rounded Rectangle 22"/>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2438400" y="914400"/>
            <a:ext cx="1681871" cy="430887"/>
          </a:xfrm>
          <a:prstGeom prst="rect">
            <a:avLst/>
          </a:prstGeom>
        </p:spPr>
        <p:txBody>
          <a:bodyPr wrap="none">
            <a:spAutoFit/>
          </a:bodyPr>
          <a:lstStyle/>
          <a:p>
            <a:r>
              <a:rPr lang="de-DE" sz="2200" b="1" i="1" smtClean="0">
                <a:solidFill>
                  <a:srgbClr val="002060"/>
                </a:solidFill>
                <a:latin typeface="Times New Roman" pitchFamily="18" charset="0"/>
                <a:cs typeface="Times New Roman" pitchFamily="18" charset="0"/>
              </a:rPr>
              <a:t>Bài 23 SGK </a:t>
            </a:r>
            <a:endParaRPr lang="en-US" i="1"/>
          </a:p>
        </p:txBody>
      </p:sp>
      <p:pic>
        <p:nvPicPr>
          <p:cNvPr id="32" name="Picture 4" descr="Hình ảnh có liên quan"/>
          <p:cNvPicPr>
            <a:picLocks noChangeAspect="1" noChangeArrowheads="1"/>
          </p:cNvPicPr>
          <p:nvPr/>
        </p:nvPicPr>
        <p:blipFill>
          <a:blip r:embed="rId7"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5" name="Group 32"/>
          <p:cNvGrpSpPr/>
          <p:nvPr/>
        </p:nvGrpSpPr>
        <p:grpSpPr>
          <a:xfrm>
            <a:off x="1676400" y="228600"/>
            <a:ext cx="6629400" cy="547688"/>
            <a:chOff x="1676400" y="228600"/>
            <a:chExt cx="6629400" cy="547688"/>
          </a:xfrm>
        </p:grpSpPr>
        <p:sp>
          <p:nvSpPr>
            <p:cNvPr id="34" name="Rounded Rectangle 33"/>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35" name="Rounded Rectangle 34"/>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pic>
        <p:nvPicPr>
          <p:cNvPr id="33" name="Picture 14" descr="D:\NBINH\NH 16-17\toan 7 PP\Duong_trung_tuyen\hinh5.png"/>
          <p:cNvPicPr>
            <a:picLocks noChangeAspect="1" noChangeArrowheads="1"/>
          </p:cNvPicPr>
          <p:nvPr/>
        </p:nvPicPr>
        <p:blipFill>
          <a:blip r:embed="rId8"/>
          <a:srcRect l="4396" r="5168"/>
          <a:stretch>
            <a:fillRect/>
          </a:stretch>
        </p:blipFill>
        <p:spPr bwMode="auto">
          <a:xfrm>
            <a:off x="6096000" y="2003516"/>
            <a:ext cx="2895600" cy="2492284"/>
          </a:xfrm>
          <a:prstGeom prst="rect">
            <a:avLst/>
          </a:prstGeom>
          <a:noFill/>
        </p:spPr>
      </p:pic>
    </p:spTree>
    <p:controls>
      <p:control spid="54283" name="ShockwaveFlash1" r:id="rId3" imgW="5866667" imgH="4800000"/>
    </p:controls>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a:blip r:embed="rId4"/>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914400" y="1447800"/>
          <a:ext cx="5181600" cy="4622800"/>
        </p:xfrm>
        <a:graphic>
          <a:graphicData uri="http://schemas.openxmlformats.org/drawingml/2006/table">
            <a:tbl>
              <a:tblPr firstRow="1" bandRow="1">
                <a:tableStyleId>{E8B1032C-EA38-4F05-BA0D-38AFFFC7BED3}</a:tableStyleId>
              </a:tblPr>
              <a:tblGrid>
                <a:gridCol w="1727200"/>
                <a:gridCol w="1727200"/>
                <a:gridCol w="1727200"/>
              </a:tblGrid>
              <a:tr h="924560">
                <a:tc>
                  <a:txBody>
                    <a:bodyPr/>
                    <a:lstStyle/>
                    <a:p>
                      <a:pPr algn="ctr"/>
                      <a:r>
                        <a:rPr lang="en-US" sz="2200" smtClean="0">
                          <a:solidFill>
                            <a:srgbClr val="C00000"/>
                          </a:solidFill>
                          <a:latin typeface="Times New Roman" pitchFamily="18" charset="0"/>
                          <a:cs typeface="Times New Roman" pitchFamily="18" charset="0"/>
                        </a:rPr>
                        <a:t>Khẳng</a:t>
                      </a:r>
                      <a:r>
                        <a:rPr lang="en-US" sz="2200" baseline="0" smtClean="0">
                          <a:solidFill>
                            <a:srgbClr val="C00000"/>
                          </a:solidFill>
                          <a:latin typeface="Times New Roman" pitchFamily="18" charset="0"/>
                          <a:cs typeface="Times New Roman" pitchFamily="18" charset="0"/>
                        </a:rPr>
                        <a:t> định</a:t>
                      </a:r>
                      <a:endParaRPr lang="en-US" sz="2200">
                        <a:solidFill>
                          <a:srgbClr val="C00000"/>
                        </a:solidFill>
                        <a:latin typeface="Times New Roman" pitchFamily="18" charset="0"/>
                        <a:cs typeface="Times New Roman" pitchFamily="18" charset="0"/>
                      </a:endParaRPr>
                    </a:p>
                  </a:txBody>
                  <a:tcPr anchor="ctr"/>
                </a:tc>
                <a:tc>
                  <a:txBody>
                    <a:bodyPr/>
                    <a:lstStyle/>
                    <a:p>
                      <a:pPr algn="ctr"/>
                      <a:r>
                        <a:rPr lang="en-US" sz="2200" smtClean="0">
                          <a:solidFill>
                            <a:srgbClr val="C00000"/>
                          </a:solidFill>
                          <a:latin typeface="Times New Roman" pitchFamily="18" charset="0"/>
                          <a:cs typeface="Times New Roman" pitchFamily="18" charset="0"/>
                        </a:rPr>
                        <a:t>Đúng/Sai</a:t>
                      </a:r>
                      <a:endParaRPr lang="en-US" sz="2200">
                        <a:solidFill>
                          <a:srgbClr val="C00000"/>
                        </a:solidFill>
                        <a:latin typeface="Times New Roman" pitchFamily="18" charset="0"/>
                        <a:cs typeface="Times New Roman" pitchFamily="18" charset="0"/>
                      </a:endParaRPr>
                    </a:p>
                  </a:txBody>
                  <a:tcPr anchor="ctr"/>
                </a:tc>
                <a:tc>
                  <a:txBody>
                    <a:bodyPr/>
                    <a:lstStyle/>
                    <a:p>
                      <a:pPr algn="ctr"/>
                      <a:r>
                        <a:rPr lang="en-US" sz="2200" smtClean="0">
                          <a:solidFill>
                            <a:srgbClr val="C00000"/>
                          </a:solidFill>
                          <a:latin typeface="Times New Roman" pitchFamily="18" charset="0"/>
                          <a:cs typeface="Times New Roman" pitchFamily="18" charset="0"/>
                        </a:rPr>
                        <a:t>Sửa</a:t>
                      </a:r>
                      <a:r>
                        <a:rPr lang="en-US" sz="2200" baseline="0" smtClean="0">
                          <a:solidFill>
                            <a:srgbClr val="C00000"/>
                          </a:solidFill>
                          <a:latin typeface="Times New Roman" pitchFamily="18" charset="0"/>
                          <a:cs typeface="Times New Roman" pitchFamily="18" charset="0"/>
                        </a:rPr>
                        <a:t> lại là</a:t>
                      </a:r>
                      <a:endParaRPr lang="en-US" sz="2200">
                        <a:solidFill>
                          <a:srgbClr val="C00000"/>
                        </a:solidFill>
                        <a:latin typeface="Times New Roman" pitchFamily="18" charset="0"/>
                        <a:cs typeface="Times New Roman" pitchFamily="18" charset="0"/>
                      </a:endParaRPr>
                    </a:p>
                  </a:txBody>
                  <a:tcPr anchor="ctr"/>
                </a:tc>
              </a:tr>
              <a:tr h="924560">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r>
              <a:tr h="924560">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r>
              <a:tr h="924560">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r>
              <a:tr h="924560">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c>
                  <a:txBody>
                    <a:bodyPr/>
                    <a:lstStyle/>
                    <a:p>
                      <a:pPr algn="ctr"/>
                      <a:endParaRPr lang="en-US" sz="2200">
                        <a:latin typeface="Times New Roman" pitchFamily="18" charset="0"/>
                        <a:cs typeface="Times New Roman" pitchFamily="18" charset="0"/>
                      </a:endParaRPr>
                    </a:p>
                  </a:txBody>
                  <a:tcPr anchor="ctr"/>
                </a:tc>
              </a:tr>
            </a:tbl>
          </a:graphicData>
        </a:graphic>
      </p:graphicFrame>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685800" y="914400"/>
            <a:ext cx="2286000" cy="609600"/>
          </a:xfrm>
        </p:spPr>
        <p:txBody>
          <a:bodyPr>
            <a:normAutofit/>
          </a:bodyPr>
          <a:lstStyle/>
          <a:p>
            <a:pPr algn="l"/>
            <a:r>
              <a:rPr lang="en-US" sz="2200" b="1" u="sng" smtClean="0">
                <a:solidFill>
                  <a:srgbClr val="002060"/>
                </a:solidFill>
                <a:latin typeface="Times New Roman" pitchFamily="18" charset="0"/>
                <a:cs typeface="Times New Roman" pitchFamily="18" charset="0"/>
              </a:rPr>
              <a:t>3. Luyện tập:</a:t>
            </a:r>
          </a:p>
          <a:p>
            <a:pPr algn="l"/>
            <a:endParaRPr lang="en-US" sz="2200" b="1" u="sng">
              <a:solidFill>
                <a:srgbClr val="002060"/>
              </a:solidFill>
              <a:latin typeface="Times New Roman" pitchFamily="18" charset="0"/>
              <a:cs typeface="Times New Roman" pitchFamily="18" charset="0"/>
            </a:endParaRPr>
          </a:p>
        </p:txBody>
      </p:sp>
      <p:pic>
        <p:nvPicPr>
          <p:cNvPr id="15364" name="Picture 4" descr="D:\NBINH\NH 16-17\toan 7 PP\Duong_trung_tuyen\hinh4.png"/>
          <p:cNvPicPr>
            <a:picLocks noChangeAspect="1" noChangeArrowheads="1"/>
          </p:cNvPicPr>
          <p:nvPr/>
        </p:nvPicPr>
        <p:blipFill>
          <a:blip r:embed="rId5">
            <a:clrChange>
              <a:clrFrom>
                <a:srgbClr val="FFFFFF"/>
              </a:clrFrom>
              <a:clrTo>
                <a:srgbClr val="FFFFFF">
                  <a:alpha val="0"/>
                </a:srgbClr>
              </a:clrTo>
            </a:clrChange>
          </a:blip>
          <a:srcRect l="7271" t="8629" r="30348" b="22337"/>
          <a:stretch>
            <a:fillRect/>
          </a:stretch>
        </p:blipFill>
        <p:spPr bwMode="auto">
          <a:xfrm>
            <a:off x="6096000" y="1600200"/>
            <a:ext cx="2819400" cy="2438400"/>
          </a:xfrm>
          <a:prstGeom prst="rect">
            <a:avLst/>
          </a:prstGeom>
          <a:noFill/>
        </p:spPr>
      </p:pic>
      <p:graphicFrame>
        <p:nvGraphicFramePr>
          <p:cNvPr id="17412" name="Object 4"/>
          <p:cNvGraphicFramePr>
            <a:graphicFrameLocks noChangeAspect="1"/>
          </p:cNvGraphicFramePr>
          <p:nvPr/>
        </p:nvGraphicFramePr>
        <p:xfrm>
          <a:off x="1295400" y="2514600"/>
          <a:ext cx="935092" cy="625982"/>
        </p:xfrm>
        <a:graphic>
          <a:graphicData uri="http://schemas.openxmlformats.org/presentationml/2006/ole">
            <p:oleObj spid="_x0000_s17412" name="Equation" r:id="rId6" imgW="583920" imgH="393480" progId="Equation.DSMT4">
              <p:embed/>
            </p:oleObj>
          </a:graphicData>
        </a:graphic>
      </p:graphicFrame>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4"/>
          <p:cNvGraphicFramePr>
            <a:graphicFrameLocks noChangeAspect="1"/>
          </p:cNvGraphicFramePr>
          <p:nvPr/>
        </p:nvGraphicFramePr>
        <p:xfrm>
          <a:off x="1295400" y="3429000"/>
          <a:ext cx="914400" cy="624689"/>
        </p:xfrm>
        <a:graphic>
          <a:graphicData uri="http://schemas.openxmlformats.org/presentationml/2006/ole">
            <p:oleObj spid="_x0000_s17415" name="Equation" r:id="rId7" imgW="571320" imgH="393480" progId="Equation.DSMT4">
              <p:embed/>
            </p:oleObj>
          </a:graphicData>
        </a:graphic>
      </p:graphicFrame>
      <p:graphicFrame>
        <p:nvGraphicFramePr>
          <p:cNvPr id="15" name="Object 4"/>
          <p:cNvGraphicFramePr>
            <a:graphicFrameLocks noChangeAspect="1"/>
          </p:cNvGraphicFramePr>
          <p:nvPr/>
        </p:nvGraphicFramePr>
        <p:xfrm>
          <a:off x="1295400" y="5247472"/>
          <a:ext cx="852319" cy="624689"/>
        </p:xfrm>
        <a:graphic>
          <a:graphicData uri="http://schemas.openxmlformats.org/presentationml/2006/ole">
            <p:oleObj spid="_x0000_s17417" name="Equation" r:id="rId8" imgW="533160" imgH="393480" progId="Equation.DSMT4">
              <p:embed/>
            </p:oleObj>
          </a:graphicData>
        </a:graphic>
      </p:graphicFrame>
      <p:graphicFrame>
        <p:nvGraphicFramePr>
          <p:cNvPr id="16" name="Object 4"/>
          <p:cNvGraphicFramePr>
            <a:graphicFrameLocks noChangeAspect="1"/>
          </p:cNvGraphicFramePr>
          <p:nvPr/>
        </p:nvGraphicFramePr>
        <p:xfrm>
          <a:off x="1295400" y="4333072"/>
          <a:ext cx="913107" cy="624689"/>
        </p:xfrm>
        <a:graphic>
          <a:graphicData uri="http://schemas.openxmlformats.org/presentationml/2006/ole">
            <p:oleObj spid="_x0000_s17418" name="Equation" r:id="rId9" imgW="571320" imgH="393480" progId="Equation.DSMT4">
              <p:embed/>
            </p:oleObj>
          </a:graphicData>
        </a:graphic>
      </p:graphicFrame>
      <p:graphicFrame>
        <p:nvGraphicFramePr>
          <p:cNvPr id="18" name="Object 4"/>
          <p:cNvGraphicFramePr>
            <a:graphicFrameLocks noChangeAspect="1"/>
          </p:cNvGraphicFramePr>
          <p:nvPr/>
        </p:nvGraphicFramePr>
        <p:xfrm>
          <a:off x="4800600" y="2514600"/>
          <a:ext cx="935092" cy="625982"/>
        </p:xfrm>
        <a:graphic>
          <a:graphicData uri="http://schemas.openxmlformats.org/presentationml/2006/ole">
            <p:oleObj spid="_x0000_s17419" name="Equation" r:id="rId10" imgW="583920" imgH="393480" progId="Equation.DSMT4">
              <p:embed/>
            </p:oleObj>
          </a:graphicData>
        </a:graphic>
      </p:graphicFrame>
      <p:graphicFrame>
        <p:nvGraphicFramePr>
          <p:cNvPr id="19" name="Object 4"/>
          <p:cNvGraphicFramePr>
            <a:graphicFrameLocks noChangeAspect="1"/>
          </p:cNvGraphicFramePr>
          <p:nvPr/>
        </p:nvGraphicFramePr>
        <p:xfrm>
          <a:off x="4703708" y="4333072"/>
          <a:ext cx="913107" cy="624689"/>
        </p:xfrm>
        <a:graphic>
          <a:graphicData uri="http://schemas.openxmlformats.org/presentationml/2006/ole">
            <p:oleObj spid="_x0000_s17420" name="Equation" r:id="rId11" imgW="571320" imgH="393480" progId="Equation.DSMT4">
              <p:embed/>
            </p:oleObj>
          </a:graphicData>
        </a:graphic>
      </p:graphicFrame>
      <p:graphicFrame>
        <p:nvGraphicFramePr>
          <p:cNvPr id="20" name="Object 4"/>
          <p:cNvGraphicFramePr>
            <a:graphicFrameLocks noChangeAspect="1"/>
          </p:cNvGraphicFramePr>
          <p:nvPr/>
        </p:nvGraphicFramePr>
        <p:xfrm>
          <a:off x="4703708" y="5247472"/>
          <a:ext cx="871538" cy="625475"/>
        </p:xfrm>
        <a:graphic>
          <a:graphicData uri="http://schemas.openxmlformats.org/presentationml/2006/ole">
            <p:oleObj spid="_x0000_s17421" name="Equation" r:id="rId12" imgW="545760" imgH="393480" progId="Equation.DSMT4">
              <p:embed/>
            </p:oleObj>
          </a:graphicData>
        </a:graphic>
      </p:graphicFrame>
      <p:grpSp>
        <p:nvGrpSpPr>
          <p:cNvPr id="22" name="Group 11"/>
          <p:cNvGrpSpPr/>
          <p:nvPr/>
        </p:nvGrpSpPr>
        <p:grpSpPr>
          <a:xfrm>
            <a:off x="48064" y="76200"/>
            <a:ext cx="9067800" cy="6705600"/>
            <a:chOff x="172328" y="0"/>
            <a:chExt cx="8743072" cy="6677464"/>
          </a:xfrm>
        </p:grpSpPr>
        <p:sp>
          <p:nvSpPr>
            <p:cNvPr id="23" name="Rounded Rectangle 22"/>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Subtitle 2"/>
          <p:cNvSpPr txBox="1">
            <a:spLocks/>
          </p:cNvSpPr>
          <p:nvPr/>
        </p:nvSpPr>
        <p:spPr>
          <a:xfrm>
            <a:off x="3276600" y="2590800"/>
            <a:ext cx="5334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S</a:t>
            </a:r>
            <a:endParaRPr kumimoji="0" lang="en-US" sz="2200" b="1" i="0"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sp>
        <p:nvSpPr>
          <p:cNvPr id="28" name="Subtitle 2"/>
          <p:cNvSpPr txBox="1">
            <a:spLocks/>
          </p:cNvSpPr>
          <p:nvPr/>
        </p:nvSpPr>
        <p:spPr>
          <a:xfrm>
            <a:off x="3276600" y="3505200"/>
            <a:ext cx="5334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Đ</a:t>
            </a:r>
            <a:endParaRPr kumimoji="0" lang="en-US" sz="2200" b="1" i="0"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sp>
        <p:nvSpPr>
          <p:cNvPr id="29" name="Subtitle 2"/>
          <p:cNvSpPr txBox="1">
            <a:spLocks/>
          </p:cNvSpPr>
          <p:nvPr/>
        </p:nvSpPr>
        <p:spPr>
          <a:xfrm>
            <a:off x="3276600" y="4419600"/>
            <a:ext cx="5334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smtClean="0">
                <a:solidFill>
                  <a:srgbClr val="002060"/>
                </a:solidFill>
                <a:latin typeface="Times New Roman" pitchFamily="18" charset="0"/>
                <a:cs typeface="Times New Roman" pitchFamily="18" charset="0"/>
              </a:rPr>
              <a:t>S</a:t>
            </a:r>
            <a:endParaRPr kumimoji="0" lang="en-US" sz="2200" b="1" i="0"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sp>
        <p:nvSpPr>
          <p:cNvPr id="30" name="Subtitle 2"/>
          <p:cNvSpPr txBox="1">
            <a:spLocks/>
          </p:cNvSpPr>
          <p:nvPr/>
        </p:nvSpPr>
        <p:spPr>
          <a:xfrm>
            <a:off x="3276600" y="5334000"/>
            <a:ext cx="5334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smtClean="0">
                <a:solidFill>
                  <a:srgbClr val="002060"/>
                </a:solidFill>
                <a:latin typeface="Times New Roman" pitchFamily="18" charset="0"/>
                <a:cs typeface="Times New Roman" pitchFamily="18" charset="0"/>
              </a:rPr>
              <a:t>S</a:t>
            </a:r>
            <a:endParaRPr kumimoji="0" lang="en-US" sz="2200" b="1" i="0"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sp>
        <p:nvSpPr>
          <p:cNvPr id="31" name="Rectangle 30"/>
          <p:cNvSpPr/>
          <p:nvPr/>
        </p:nvSpPr>
        <p:spPr>
          <a:xfrm>
            <a:off x="2438400" y="914400"/>
            <a:ext cx="1681871" cy="430887"/>
          </a:xfrm>
          <a:prstGeom prst="rect">
            <a:avLst/>
          </a:prstGeom>
        </p:spPr>
        <p:txBody>
          <a:bodyPr wrap="none">
            <a:spAutoFit/>
          </a:bodyPr>
          <a:lstStyle/>
          <a:p>
            <a:r>
              <a:rPr lang="de-DE" sz="2200" b="1" i="1" smtClean="0">
                <a:solidFill>
                  <a:srgbClr val="002060"/>
                </a:solidFill>
                <a:latin typeface="Times New Roman" pitchFamily="18" charset="0"/>
                <a:cs typeface="Times New Roman" pitchFamily="18" charset="0"/>
              </a:rPr>
              <a:t>Bài 23 SGK </a:t>
            </a:r>
            <a:endParaRPr lang="en-US" i="1"/>
          </a:p>
        </p:txBody>
      </p:sp>
      <p:pic>
        <p:nvPicPr>
          <p:cNvPr id="17422" name="Picture 14" descr="D:\NBINH\NH 16-17\toan 7 PP\Duong_trung_tuyen\hinh5.png"/>
          <p:cNvPicPr>
            <a:picLocks noChangeAspect="1" noChangeArrowheads="1"/>
          </p:cNvPicPr>
          <p:nvPr/>
        </p:nvPicPr>
        <p:blipFill>
          <a:blip r:embed="rId13"/>
          <a:srcRect l="4396" r="5168"/>
          <a:stretch>
            <a:fillRect/>
          </a:stretch>
        </p:blipFill>
        <p:spPr bwMode="auto">
          <a:xfrm>
            <a:off x="6110748" y="1403442"/>
            <a:ext cx="2895600" cy="2492284"/>
          </a:xfrm>
          <a:prstGeom prst="rect">
            <a:avLst/>
          </a:prstGeom>
          <a:noFill/>
        </p:spPr>
      </p:pic>
      <p:pic>
        <p:nvPicPr>
          <p:cNvPr id="32" name="Picture 4" descr="Hình ảnh có liên quan"/>
          <p:cNvPicPr>
            <a:picLocks noChangeAspect="1" noChangeArrowheads="1"/>
          </p:cNvPicPr>
          <p:nvPr/>
        </p:nvPicPr>
        <p:blipFill>
          <a:blip r:embed="rId14"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33" name="Group 32"/>
          <p:cNvGrpSpPr/>
          <p:nvPr/>
        </p:nvGrpSpPr>
        <p:grpSpPr>
          <a:xfrm>
            <a:off x="1676400" y="228600"/>
            <a:ext cx="6629400" cy="547688"/>
            <a:chOff x="1676400" y="228600"/>
            <a:chExt cx="6629400" cy="547688"/>
          </a:xfrm>
        </p:grpSpPr>
        <p:sp>
          <p:nvSpPr>
            <p:cNvPr id="34" name="Rounded Rectangle 33"/>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35" name="Rounded Rectangle 34"/>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box(in)">
                                      <p:cBhvr>
                                        <p:cTn id="7" dur="500"/>
                                        <p:tgtEl>
                                          <p:spTgt spid="174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i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ox(i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ox(i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ox(i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i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5061" name="Picture 5" descr="D:\NBINH\NH 16-17\toan 7 PP\Duong_trung_tuyen\hinh10.png"/>
          <p:cNvPicPr>
            <a:picLocks noChangeAspect="1" noChangeArrowheads="1"/>
          </p:cNvPicPr>
          <p:nvPr/>
        </p:nvPicPr>
        <p:blipFill>
          <a:blip r:embed="rId5"/>
          <a:srcRect/>
          <a:stretch>
            <a:fillRect/>
          </a:stretch>
        </p:blipFill>
        <p:spPr bwMode="auto">
          <a:xfrm>
            <a:off x="4724400" y="3505200"/>
            <a:ext cx="3786727" cy="2927701"/>
          </a:xfrm>
          <a:prstGeom prst="rect">
            <a:avLst/>
          </a:prstGeom>
          <a:noFill/>
        </p:spPr>
      </p:pic>
      <p:grpSp>
        <p:nvGrpSpPr>
          <p:cNvPr id="2" name="Group 11"/>
          <p:cNvGrpSpPr/>
          <p:nvPr/>
        </p:nvGrpSpPr>
        <p:grpSpPr>
          <a:xfrm>
            <a:off x="48064" y="76200"/>
            <a:ext cx="9067800" cy="6705600"/>
            <a:chOff x="172328" y="0"/>
            <a:chExt cx="8743072" cy="6677464"/>
          </a:xfrm>
        </p:grpSpPr>
        <p:sp>
          <p:nvSpPr>
            <p:cNvPr id="10" name="Rounded Rectangle 9"/>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2"/>
          <p:cNvSpPr>
            <a:spLocks noChangeArrowheads="1"/>
          </p:cNvSpPr>
          <p:nvPr/>
        </p:nvSpPr>
        <p:spPr bwMode="auto">
          <a:xfrm>
            <a:off x="304800" y="762000"/>
            <a:ext cx="8458200" cy="1047210"/>
          </a:xfrm>
          <a:prstGeom prst="rect">
            <a:avLst/>
          </a:prstGeom>
          <a:noFill/>
          <a:ln>
            <a:noFill/>
            <a:headEnd/>
            <a:tailEn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spAutoFit/>
          </a:bodyPr>
          <a:lstStyle/>
          <a:p>
            <a:pPr lvl="0" algn="just" fontAlgn="base">
              <a:lnSpc>
                <a:spcPct val="150000"/>
              </a:lnSpc>
              <a:spcBef>
                <a:spcPct val="0"/>
              </a:spcBef>
              <a:spcAft>
                <a:spcPct val="0"/>
              </a:spcAft>
            </a:pPr>
            <a:r>
              <a:rPr lang="en-US" sz="2200" smtClean="0">
                <a:solidFill>
                  <a:srgbClr val="002060"/>
                </a:solidFill>
                <a:effectLst/>
                <a:latin typeface="Times New Roman" pitchFamily="18" charset="0"/>
                <a:cs typeface="Times New Roman" pitchFamily="18" charset="0"/>
                <a:sym typeface="Euclid Symbol" pitchFamily="18" charset="2"/>
              </a:rPr>
              <a:t>Biết rằng: “</a:t>
            </a:r>
            <a:r>
              <a:rPr lang="en-US" sz="2200" i="1" smtClean="0">
                <a:solidFill>
                  <a:srgbClr val="002060"/>
                </a:solidFill>
                <a:latin typeface="Times New Roman" pitchFamily="18" charset="0"/>
                <a:cs typeface="Times New Roman" pitchFamily="18" charset="0"/>
                <a:sym typeface="Euclid Symbol" pitchFamily="18" charset="2"/>
              </a:rPr>
              <a:t>Trong một tam giác vuông, đường trung tuyến ứng với cạnh huyền bằng một nữa cạnh huyền</a:t>
            </a:r>
            <a:r>
              <a:rPr lang="en-US" sz="2200" smtClean="0">
                <a:solidFill>
                  <a:srgbClr val="002060"/>
                </a:solidFill>
                <a:effectLst/>
                <a:latin typeface="Times New Roman" pitchFamily="18" charset="0"/>
                <a:cs typeface="Times New Roman" pitchFamily="18" charset="0"/>
                <a:sym typeface="Euclid Symbol" pitchFamily="18" charset="2"/>
              </a:rPr>
              <a:t>”.</a:t>
            </a:r>
          </a:p>
        </p:txBody>
      </p:sp>
      <p:pic>
        <p:nvPicPr>
          <p:cNvPr id="46084" name="Picture 4" descr="Hình ảnh có liên quan"/>
          <p:cNvPicPr>
            <a:picLocks noChangeAspect="1" noChangeArrowheads="1"/>
          </p:cNvPicPr>
          <p:nvPr/>
        </p:nvPicPr>
        <p:blipFill>
          <a:blip r:embed="rId6"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4" name="Group 16"/>
          <p:cNvGrpSpPr/>
          <p:nvPr/>
        </p:nvGrpSpPr>
        <p:grpSpPr>
          <a:xfrm>
            <a:off x="1676400" y="228600"/>
            <a:ext cx="6629400" cy="547688"/>
            <a:chOff x="1676400" y="228600"/>
            <a:chExt cx="6629400" cy="547688"/>
          </a:xfrm>
        </p:grpSpPr>
        <p:sp>
          <p:nvSpPr>
            <p:cNvPr id="18" name="Rounded Rectangle 17"/>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9" name="Rounded Rectangle 18"/>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grpSp>
        <p:nvGrpSpPr>
          <p:cNvPr id="20" name="Group 19"/>
          <p:cNvGrpSpPr/>
          <p:nvPr/>
        </p:nvGrpSpPr>
        <p:grpSpPr>
          <a:xfrm>
            <a:off x="4724400" y="3603008"/>
            <a:ext cx="4098868" cy="3029965"/>
            <a:chOff x="4724400" y="3450608"/>
            <a:chExt cx="4098868" cy="3029965"/>
          </a:xfrm>
        </p:grpSpPr>
        <p:pic>
          <p:nvPicPr>
            <p:cNvPr id="45060" name="Picture 4" descr="D:\NBINH\NH 16-17\toan 7 PP\Duong_trung_tuyen\hinh9.png"/>
            <p:cNvPicPr>
              <a:picLocks noChangeAspect="1" noChangeArrowheads="1"/>
            </p:cNvPicPr>
            <p:nvPr/>
          </p:nvPicPr>
          <p:blipFill>
            <a:blip r:embed="rId7"/>
            <a:srcRect/>
            <a:stretch>
              <a:fillRect/>
            </a:stretch>
          </p:blipFill>
          <p:spPr bwMode="auto">
            <a:xfrm>
              <a:off x="4890448" y="3450608"/>
              <a:ext cx="3932820" cy="3029965"/>
            </a:xfrm>
            <a:prstGeom prst="rect">
              <a:avLst/>
            </a:prstGeom>
            <a:noFill/>
          </p:spPr>
        </p:pic>
        <p:sp>
          <p:nvSpPr>
            <p:cNvPr id="14" name="Rectangle 2"/>
            <p:cNvSpPr>
              <a:spLocks noChangeArrowheads="1"/>
            </p:cNvSpPr>
            <p:nvPr/>
          </p:nvSpPr>
          <p:spPr bwMode="auto">
            <a:xfrm>
              <a:off x="4724400" y="4724400"/>
              <a:ext cx="762000" cy="53937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n-US" sz="2200" smtClean="0">
                  <a:solidFill>
                    <a:srgbClr val="FF0000"/>
                  </a:solidFill>
                  <a:latin typeface="Times New Roman" pitchFamily="18" charset="0"/>
                  <a:cs typeface="Times New Roman" pitchFamily="18" charset="0"/>
                  <a:sym typeface="Euclid Symbol" pitchFamily="18" charset="2"/>
                </a:rPr>
                <a:t>3 cm</a:t>
              </a:r>
            </a:p>
          </p:txBody>
        </p:sp>
        <p:sp>
          <p:nvSpPr>
            <p:cNvPr id="15" name="Rectangle 2"/>
            <p:cNvSpPr>
              <a:spLocks noChangeArrowheads="1"/>
            </p:cNvSpPr>
            <p:nvPr/>
          </p:nvSpPr>
          <p:spPr bwMode="auto">
            <a:xfrm>
              <a:off x="6377608" y="5715000"/>
              <a:ext cx="762000" cy="600164"/>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tabLst/>
              </a:pPr>
              <a:r>
                <a:rPr lang="en-US" sz="2200" smtClean="0">
                  <a:solidFill>
                    <a:srgbClr val="FF0000"/>
                  </a:solidFill>
                  <a:latin typeface="Times New Roman" pitchFamily="18" charset="0"/>
                  <a:cs typeface="Times New Roman" pitchFamily="18" charset="0"/>
                  <a:sym typeface="Euclid Symbol" pitchFamily="18" charset="2"/>
                </a:rPr>
                <a:t>4 cm</a:t>
              </a:r>
            </a:p>
          </p:txBody>
        </p:sp>
      </p:grpSp>
      <p:sp>
        <p:nvSpPr>
          <p:cNvPr id="21" name="Rectangle 20"/>
          <p:cNvSpPr/>
          <p:nvPr/>
        </p:nvSpPr>
        <p:spPr>
          <a:xfrm>
            <a:off x="304800" y="1905000"/>
            <a:ext cx="8534399" cy="1615827"/>
          </a:xfrm>
          <a:prstGeom prst="rect">
            <a:avLst/>
          </a:prstGeom>
        </p:spPr>
        <p:txBody>
          <a:bodyPr wrap="square">
            <a:spAutoFit/>
          </a:bodyPr>
          <a:lstStyle/>
          <a:p>
            <a:pPr algn="just" fontAlgn="base">
              <a:lnSpc>
                <a:spcPct val="150000"/>
              </a:lnSpc>
              <a:spcBef>
                <a:spcPct val="0"/>
              </a:spcBef>
              <a:spcAft>
                <a:spcPct val="0"/>
              </a:spcAft>
            </a:pPr>
            <a:r>
              <a:rPr lang="en-US" sz="2200" b="1" smtClean="0">
                <a:solidFill>
                  <a:srgbClr val="002060"/>
                </a:solidFill>
                <a:latin typeface="Times New Roman" pitchFamily="18" charset="0"/>
                <a:cs typeface="Times New Roman" pitchFamily="18" charset="0"/>
                <a:sym typeface="Euclid Symbol" pitchFamily="18" charset="2"/>
              </a:rPr>
              <a:t>Bài 25 SGK trang 67</a:t>
            </a:r>
          </a:p>
          <a:p>
            <a:pPr lvl="0" algn="just" fontAlgn="base">
              <a:lnSpc>
                <a:spcPct val="150000"/>
              </a:lnSpc>
              <a:spcBef>
                <a:spcPct val="0"/>
              </a:spcBef>
              <a:spcAft>
                <a:spcPct val="0"/>
              </a:spcAft>
            </a:pPr>
            <a:r>
              <a:rPr lang="en-US" sz="2200" smtClean="0">
                <a:solidFill>
                  <a:srgbClr val="002060"/>
                </a:solidFill>
                <a:latin typeface="Times New Roman" pitchFamily="18" charset="0"/>
                <a:cs typeface="Times New Roman" pitchFamily="18" charset="0"/>
                <a:sym typeface="Euclid Symbol" pitchFamily="18" charset="2"/>
              </a:rPr>
              <a:t>Cho tam giác vuông ABC có hai cạnh góc vuông AB = 3cm; AC = 4cm. Hãy tính khoảng cách từ đỉnh A đến trọng tâm G của tam giác ABC.</a:t>
            </a:r>
          </a:p>
        </p:txBody>
      </p:sp>
      <p:grpSp>
        <p:nvGrpSpPr>
          <p:cNvPr id="22" name="Group 21"/>
          <p:cNvGrpSpPr/>
          <p:nvPr/>
        </p:nvGrpSpPr>
        <p:grpSpPr>
          <a:xfrm>
            <a:off x="7239000" y="3886200"/>
            <a:ext cx="1447800" cy="914400"/>
            <a:chOff x="2133600" y="3886200"/>
            <a:chExt cx="1447800" cy="914400"/>
          </a:xfrm>
        </p:grpSpPr>
        <p:sp>
          <p:nvSpPr>
            <p:cNvPr id="17" name="Line Callout 1 16"/>
            <p:cNvSpPr/>
            <p:nvPr/>
          </p:nvSpPr>
          <p:spPr>
            <a:xfrm>
              <a:off x="2133600" y="3886200"/>
              <a:ext cx="1447800" cy="914400"/>
            </a:xfrm>
            <a:prstGeom prst="borderCallout1">
              <a:avLst>
                <a:gd name="adj1" fmla="val 18750"/>
                <a:gd name="adj2" fmla="val -8333"/>
                <a:gd name="adj3" fmla="val 139366"/>
                <a:gd name="adj4" fmla="val -5058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aphicFrame>
          <p:nvGraphicFramePr>
            <p:cNvPr id="55298" name="Object 4"/>
            <p:cNvGraphicFramePr>
              <a:graphicFrameLocks noChangeAspect="1"/>
            </p:cNvGraphicFramePr>
            <p:nvPr/>
          </p:nvGraphicFramePr>
          <p:xfrm>
            <a:off x="2209800" y="4038600"/>
            <a:ext cx="1260475" cy="625475"/>
          </p:xfrm>
          <a:graphic>
            <a:graphicData uri="http://schemas.openxmlformats.org/presentationml/2006/ole">
              <p:oleObj spid="_x0000_s55298" name="Equation" r:id="rId8" imgW="787320" imgH="393480" progId="Equation.DSMT4">
                <p:embed/>
              </p:oleObj>
            </a:graphicData>
          </a:graphic>
        </p:graphicFrame>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ox(in)">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8" name="Rectangle 2"/>
          <p:cNvSpPr>
            <a:spLocks noChangeArrowheads="1"/>
          </p:cNvSpPr>
          <p:nvPr/>
        </p:nvSpPr>
        <p:spPr bwMode="auto">
          <a:xfrm>
            <a:off x="4267200" y="685800"/>
            <a:ext cx="4038600" cy="630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smtClean="0">
                <a:solidFill>
                  <a:srgbClr val="002060"/>
                </a:solidFill>
                <a:latin typeface="Times New Roman" pitchFamily="18" charset="0"/>
                <a:cs typeface="Times New Roman" pitchFamily="18" charset="0"/>
                <a:sym typeface="Euclid Symbol" pitchFamily="18" charset="2"/>
              </a:rPr>
              <a:t>HƯỚNG DẪN HỌC Ở NHÀ</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Euclid Symbol" pitchFamily="18" charset="2"/>
              </a:rPr>
              <a:t>       </a:t>
            </a:r>
          </a:p>
        </p:txBody>
      </p:sp>
      <p:sp>
        <p:nvSpPr>
          <p:cNvPr id="14" name="Rectangle 2"/>
          <p:cNvSpPr>
            <a:spLocks noChangeArrowheads="1"/>
          </p:cNvSpPr>
          <p:nvPr/>
        </p:nvSpPr>
        <p:spPr bwMode="auto">
          <a:xfrm>
            <a:off x="3581400" y="1295400"/>
            <a:ext cx="51054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 typeface="Wingdings" pitchFamily="2" charset="2"/>
              <a:buChar char="v"/>
              <a:tabLst/>
            </a:pPr>
            <a:r>
              <a:rPr lang="en-US" sz="2200" smtClean="0">
                <a:solidFill>
                  <a:srgbClr val="002060"/>
                </a:solidFill>
                <a:latin typeface="Times New Roman" pitchFamily="18" charset="0"/>
                <a:cs typeface="Times New Roman" pitchFamily="18" charset="0"/>
                <a:sym typeface="Wingdings"/>
              </a:rPr>
              <a:t>Học bài, nắm vững khái niệm và tính chất ba đường trung tuyến tam giác.</a:t>
            </a:r>
            <a:r>
              <a:rPr kumimoji="0" lang="en-US" sz="130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sym typeface="Euclid Symbol" pitchFamily="18" charset="2"/>
              </a:rPr>
              <a:t>    </a:t>
            </a:r>
          </a:p>
          <a:p>
            <a:pPr marL="0" marR="0" lvl="0" indent="0" algn="just" defTabSz="914400" rtl="0" eaLnBrk="1" fontAlgn="base" latinLnBrk="0" hangingPunct="1">
              <a:lnSpc>
                <a:spcPct val="200000"/>
              </a:lnSpc>
              <a:spcBef>
                <a:spcPct val="0"/>
              </a:spcBef>
              <a:spcAft>
                <a:spcPct val="0"/>
              </a:spcAft>
              <a:buClrTx/>
              <a:buSzTx/>
              <a:buFont typeface="Wingdings" pitchFamily="2" charset="2"/>
              <a:buChar char="v"/>
              <a:tabLst/>
            </a:pPr>
            <a:r>
              <a:rPr lang="en-US" sz="2200" smtClean="0">
                <a:solidFill>
                  <a:srgbClr val="002060"/>
                </a:solidFill>
                <a:latin typeface="Times New Roman" pitchFamily="18" charset="0"/>
                <a:cs typeface="Times New Roman" pitchFamily="18" charset="0"/>
                <a:sym typeface="Euclid Symbol" pitchFamily="18" charset="2"/>
              </a:rPr>
              <a:t>  BTVN: 24, 25, 26 SGK trang 66, 67 </a:t>
            </a:r>
          </a:p>
        </p:txBody>
      </p:sp>
      <p:pic>
        <p:nvPicPr>
          <p:cNvPr id="45060" name="Picture 4" descr="Your generated text image"/>
          <p:cNvPicPr>
            <a:picLocks noChangeAspect="1" noChangeArrowheads="1" noCrop="1"/>
          </p:cNvPicPr>
          <p:nvPr/>
        </p:nvPicPr>
        <p:blipFill>
          <a:blip r:embed="rId3"/>
          <a:srcRect/>
          <a:stretch>
            <a:fillRect/>
          </a:stretch>
        </p:blipFill>
        <p:spPr bwMode="auto">
          <a:xfrm>
            <a:off x="1143000" y="1752600"/>
            <a:ext cx="600075" cy="619126"/>
          </a:xfrm>
          <a:prstGeom prst="rect">
            <a:avLst/>
          </a:prstGeom>
          <a:noFill/>
        </p:spPr>
      </p:pic>
      <p:pic>
        <p:nvPicPr>
          <p:cNvPr id="45062" name="Picture 6" descr="Your generated text image"/>
          <p:cNvPicPr>
            <a:picLocks noChangeAspect="1" noChangeArrowheads="1" noCrop="1"/>
          </p:cNvPicPr>
          <p:nvPr/>
        </p:nvPicPr>
        <p:blipFill>
          <a:blip r:embed="rId4"/>
          <a:srcRect/>
          <a:stretch>
            <a:fillRect/>
          </a:stretch>
        </p:blipFill>
        <p:spPr bwMode="auto">
          <a:xfrm>
            <a:off x="1981200" y="2209800"/>
            <a:ext cx="666750" cy="600076"/>
          </a:xfrm>
          <a:prstGeom prst="rect">
            <a:avLst/>
          </a:prstGeom>
          <a:noFill/>
        </p:spPr>
      </p:pic>
      <p:pic>
        <p:nvPicPr>
          <p:cNvPr id="45064" name="Picture 8" descr="Your generated text image"/>
          <p:cNvPicPr>
            <a:picLocks noChangeAspect="1" noChangeArrowheads="1" noCrop="1"/>
          </p:cNvPicPr>
          <p:nvPr/>
        </p:nvPicPr>
        <p:blipFill>
          <a:blip r:embed="rId5"/>
          <a:srcRect/>
          <a:stretch>
            <a:fillRect/>
          </a:stretch>
        </p:blipFill>
        <p:spPr bwMode="auto">
          <a:xfrm>
            <a:off x="3990975" y="5267324"/>
            <a:ext cx="657225" cy="600076"/>
          </a:xfrm>
          <a:prstGeom prst="rect">
            <a:avLst/>
          </a:prstGeom>
          <a:noFill/>
        </p:spPr>
      </p:pic>
      <p:pic>
        <p:nvPicPr>
          <p:cNvPr id="45066" name="Picture 10" descr="Your generated text image"/>
          <p:cNvPicPr>
            <a:picLocks noChangeAspect="1" noChangeArrowheads="1" noCrop="1"/>
          </p:cNvPicPr>
          <p:nvPr/>
        </p:nvPicPr>
        <p:blipFill>
          <a:blip r:embed="rId6"/>
          <a:srcRect/>
          <a:stretch>
            <a:fillRect/>
          </a:stretch>
        </p:blipFill>
        <p:spPr bwMode="auto">
          <a:xfrm>
            <a:off x="4800600" y="5715000"/>
            <a:ext cx="600075" cy="619126"/>
          </a:xfrm>
          <a:prstGeom prst="rect">
            <a:avLst/>
          </a:prstGeom>
          <a:noFill/>
        </p:spPr>
      </p:pic>
      <p:pic>
        <p:nvPicPr>
          <p:cNvPr id="45068" name="Picture 12" descr="Your generated text image"/>
          <p:cNvPicPr>
            <a:picLocks noChangeAspect="1" noChangeArrowheads="1" noCrop="1"/>
          </p:cNvPicPr>
          <p:nvPr/>
        </p:nvPicPr>
        <p:blipFill>
          <a:blip r:embed="rId7"/>
          <a:srcRect/>
          <a:stretch>
            <a:fillRect/>
          </a:stretch>
        </p:blipFill>
        <p:spPr bwMode="auto">
          <a:xfrm>
            <a:off x="6848475" y="5562600"/>
            <a:ext cx="695325" cy="609600"/>
          </a:xfrm>
          <a:prstGeom prst="rect">
            <a:avLst/>
          </a:prstGeom>
          <a:noFill/>
        </p:spPr>
      </p:pic>
      <p:pic>
        <p:nvPicPr>
          <p:cNvPr id="45070" name="Picture 14" descr="Your generated text image"/>
          <p:cNvPicPr>
            <a:picLocks noChangeAspect="1" noChangeArrowheads="1" noCrop="1"/>
          </p:cNvPicPr>
          <p:nvPr/>
        </p:nvPicPr>
        <p:blipFill>
          <a:blip r:embed="rId8"/>
          <a:srcRect/>
          <a:stretch>
            <a:fillRect/>
          </a:stretch>
        </p:blipFill>
        <p:spPr bwMode="auto">
          <a:xfrm>
            <a:off x="7620000" y="5181600"/>
            <a:ext cx="600075" cy="619126"/>
          </a:xfrm>
          <a:prstGeom prst="rect">
            <a:avLst/>
          </a:prstGeom>
          <a:noFill/>
        </p:spPr>
      </p:pic>
      <p:sp>
        <p:nvSpPr>
          <p:cNvPr id="12" name="TextBox 11"/>
          <p:cNvSpPr txBox="1"/>
          <p:nvPr/>
        </p:nvSpPr>
        <p:spPr>
          <a:xfrm>
            <a:off x="4205288" y="5205619"/>
            <a:ext cx="381000" cy="1061829"/>
          </a:xfrm>
          <a:prstGeom prst="rect">
            <a:avLst/>
          </a:prstGeom>
          <a:noFill/>
        </p:spPr>
        <p:txBody>
          <a:bodyPr wrap="square" rtlCol="0">
            <a:spAutoFit/>
          </a:bodyPr>
          <a:lstStyle/>
          <a:p>
            <a:r>
              <a:rPr lang="en-US" smtClean="0">
                <a:solidFill>
                  <a:srgbClr val="CC0099"/>
                </a:solidFill>
                <a:latin typeface="Times New Roman"/>
                <a:cs typeface="Times New Roman"/>
              </a:rPr>
              <a:t> </a:t>
            </a:r>
            <a:r>
              <a:rPr lang="en-US" sz="4500" smtClean="0">
                <a:solidFill>
                  <a:srgbClr val="CC0099"/>
                </a:solidFill>
                <a:latin typeface="Times New Roman"/>
                <a:cs typeface="Times New Roman"/>
              </a:rPr>
              <a:t>˙</a:t>
            </a:r>
            <a:endParaRPr lang="en-US" sz="4500">
              <a:solidFill>
                <a:srgbClr val="CC0099"/>
              </a:solidFill>
            </a:endParaRPr>
          </a:p>
        </p:txBody>
      </p:sp>
      <p:sp>
        <p:nvSpPr>
          <p:cNvPr id="13" name="TextBox 12"/>
          <p:cNvSpPr txBox="1"/>
          <p:nvPr/>
        </p:nvSpPr>
        <p:spPr>
          <a:xfrm>
            <a:off x="7115176" y="5491168"/>
            <a:ext cx="381000" cy="1061829"/>
          </a:xfrm>
          <a:prstGeom prst="rect">
            <a:avLst/>
          </a:prstGeom>
          <a:noFill/>
        </p:spPr>
        <p:txBody>
          <a:bodyPr wrap="square" rtlCol="0">
            <a:spAutoFit/>
          </a:bodyPr>
          <a:lstStyle/>
          <a:p>
            <a:r>
              <a:rPr lang="en-US" smtClean="0">
                <a:solidFill>
                  <a:srgbClr val="FFC000"/>
                </a:solidFill>
                <a:latin typeface="Times New Roman"/>
                <a:cs typeface="Times New Roman"/>
              </a:rPr>
              <a:t> </a:t>
            </a:r>
            <a:r>
              <a:rPr lang="en-US" sz="4500" smtClean="0">
                <a:solidFill>
                  <a:srgbClr val="FFC000"/>
                </a:solidFill>
                <a:latin typeface="Times New Roman"/>
                <a:cs typeface="Times New Roman"/>
              </a:rPr>
              <a:t>˙</a:t>
            </a:r>
            <a:endParaRPr lang="en-US" sz="4500">
              <a:solidFill>
                <a:srgbClr val="FFC000"/>
              </a:solidFill>
            </a:endParaRPr>
          </a:p>
        </p:txBody>
      </p:sp>
      <p:sp>
        <p:nvSpPr>
          <p:cNvPr id="15" name="TextBox 14"/>
          <p:cNvSpPr txBox="1"/>
          <p:nvPr/>
        </p:nvSpPr>
        <p:spPr>
          <a:xfrm>
            <a:off x="7800976" y="4995864"/>
            <a:ext cx="381000" cy="646331"/>
          </a:xfrm>
          <a:prstGeom prst="rect">
            <a:avLst/>
          </a:prstGeom>
          <a:noFill/>
        </p:spPr>
        <p:txBody>
          <a:bodyPr wrap="square" rtlCol="0">
            <a:spAutoFit/>
          </a:bodyPr>
          <a:lstStyle/>
          <a:p>
            <a:r>
              <a:rPr lang="en-US" sz="3600" smtClean="0">
                <a:solidFill>
                  <a:srgbClr val="FFC000"/>
                </a:solidFill>
                <a:latin typeface="Times New Roman"/>
                <a:cs typeface="Times New Roman"/>
              </a:rPr>
              <a:t> ̂</a:t>
            </a:r>
            <a:endParaRPr lang="en-US" sz="3600">
              <a:solidFill>
                <a:srgbClr val="FFC000"/>
              </a:solidFill>
            </a:endParaRPr>
          </a:p>
        </p:txBody>
      </p:sp>
      <p:sp>
        <p:nvSpPr>
          <p:cNvPr id="16" name="TextBox 15"/>
          <p:cNvSpPr txBox="1"/>
          <p:nvPr/>
        </p:nvSpPr>
        <p:spPr>
          <a:xfrm>
            <a:off x="4981576" y="5529264"/>
            <a:ext cx="381000" cy="646331"/>
          </a:xfrm>
          <a:prstGeom prst="rect">
            <a:avLst/>
          </a:prstGeom>
          <a:noFill/>
        </p:spPr>
        <p:txBody>
          <a:bodyPr wrap="square" rtlCol="0">
            <a:spAutoFit/>
          </a:bodyPr>
          <a:lstStyle/>
          <a:p>
            <a:r>
              <a:rPr lang="en-US" sz="3600" smtClean="0">
                <a:solidFill>
                  <a:srgbClr val="CC0099"/>
                </a:solidFill>
                <a:latin typeface="Times New Roman"/>
                <a:cs typeface="Times New Roman"/>
              </a:rPr>
              <a:t> ̂</a:t>
            </a:r>
            <a:endParaRPr lang="en-US" sz="3600">
              <a:solidFill>
                <a:srgbClr val="CC0099"/>
              </a:solidFill>
            </a:endParaRPr>
          </a:p>
        </p:txBody>
      </p:sp>
      <p:sp>
        <p:nvSpPr>
          <p:cNvPr id="17" name="TextBox 16"/>
          <p:cNvSpPr txBox="1"/>
          <p:nvPr/>
        </p:nvSpPr>
        <p:spPr>
          <a:xfrm>
            <a:off x="5153024" y="5483013"/>
            <a:ext cx="381000" cy="646331"/>
          </a:xfrm>
          <a:prstGeom prst="rect">
            <a:avLst/>
          </a:prstGeom>
          <a:noFill/>
        </p:spPr>
        <p:txBody>
          <a:bodyPr wrap="square" rtlCol="0">
            <a:spAutoFit/>
          </a:bodyPr>
          <a:lstStyle/>
          <a:p>
            <a:r>
              <a:rPr lang="en-US" sz="3600" smtClean="0">
                <a:solidFill>
                  <a:srgbClr val="CC0099"/>
                </a:solidFill>
                <a:latin typeface="Times New Roman"/>
                <a:cs typeface="Times New Roman"/>
              </a:rPr>
              <a:t>́</a:t>
            </a:r>
            <a:endParaRPr lang="en-US" sz="3600">
              <a:solidFill>
                <a:srgbClr val="CC0099"/>
              </a:solidFill>
            </a:endParaRPr>
          </a:p>
        </p:txBody>
      </p:sp>
      <p:sp>
        <p:nvSpPr>
          <p:cNvPr id="18" name="TextBox 17"/>
          <p:cNvSpPr txBox="1"/>
          <p:nvPr/>
        </p:nvSpPr>
        <p:spPr>
          <a:xfrm>
            <a:off x="7972424" y="4943480"/>
            <a:ext cx="381000" cy="646331"/>
          </a:xfrm>
          <a:prstGeom prst="rect">
            <a:avLst/>
          </a:prstGeom>
          <a:noFill/>
        </p:spPr>
        <p:txBody>
          <a:bodyPr wrap="square" rtlCol="0">
            <a:spAutoFit/>
          </a:bodyPr>
          <a:lstStyle/>
          <a:p>
            <a:r>
              <a:rPr lang="en-US" sz="3600" smtClean="0">
                <a:solidFill>
                  <a:srgbClr val="FFC000"/>
                </a:solidFill>
                <a:latin typeface="Times New Roman"/>
                <a:cs typeface="Times New Roman"/>
              </a:rPr>
              <a:t>́</a:t>
            </a:r>
            <a:endParaRPr lang="en-US" sz="3600">
              <a:solidFill>
                <a:srgbClr val="FFC000"/>
              </a:solidFill>
            </a:endParaRPr>
          </a:p>
        </p:txBody>
      </p:sp>
      <p:sp>
        <p:nvSpPr>
          <p:cNvPr id="19" name="TextBox 18"/>
          <p:cNvSpPr txBox="1"/>
          <p:nvPr/>
        </p:nvSpPr>
        <p:spPr>
          <a:xfrm>
            <a:off x="1957392" y="2119312"/>
            <a:ext cx="381000" cy="646331"/>
          </a:xfrm>
          <a:prstGeom prst="rect">
            <a:avLst/>
          </a:prstGeom>
          <a:noFill/>
        </p:spPr>
        <p:txBody>
          <a:bodyPr wrap="square" rtlCol="0">
            <a:spAutoFit/>
          </a:bodyPr>
          <a:lstStyle/>
          <a:p>
            <a:r>
              <a:rPr lang="en-US" sz="3600" smtClean="0">
                <a:solidFill>
                  <a:srgbClr val="FF0000"/>
                </a:solidFill>
                <a:latin typeface="Times New Roman"/>
                <a:cs typeface="Times New Roman"/>
              </a:rPr>
              <a:t>-</a:t>
            </a:r>
            <a:endParaRPr lang="en-US" sz="360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pic>
        <p:nvPicPr>
          <p:cNvPr id="1026" name="Picture 2" descr="Kết quả hình ảnh cho icon geogebra">
            <a:hlinkClick r:id="rId4" action="ppaction://hlinkfile"/>
          </p:cNvPr>
          <p:cNvPicPr>
            <a:picLocks noChangeAspect="1" noChangeArrowheads="1"/>
          </p:cNvPicPr>
          <p:nvPr/>
        </p:nvPicPr>
        <p:blipFill>
          <a:blip r:embed="rId5"/>
          <a:srcRect/>
          <a:stretch>
            <a:fillRect/>
          </a:stretch>
        </p:blipFill>
        <p:spPr bwMode="auto">
          <a:xfrm>
            <a:off x="3124200" y="2971800"/>
            <a:ext cx="2390775" cy="1905000"/>
          </a:xfrm>
          <a:prstGeom prst="rect">
            <a:avLst/>
          </a:prstGeom>
          <a:noFill/>
        </p:spPr>
      </p:pic>
      <p:grpSp>
        <p:nvGrpSpPr>
          <p:cNvPr id="6" name="Group 11"/>
          <p:cNvGrpSpPr/>
          <p:nvPr/>
        </p:nvGrpSpPr>
        <p:grpSpPr>
          <a:xfrm>
            <a:off x="48064" y="76200"/>
            <a:ext cx="9067800" cy="6705600"/>
            <a:chOff x="172328" y="0"/>
            <a:chExt cx="8743072" cy="6677464"/>
          </a:xfrm>
        </p:grpSpPr>
        <p:sp>
          <p:nvSpPr>
            <p:cNvPr id="7" name="Rounded Rectangle 6"/>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loud Callout 11"/>
          <p:cNvSpPr/>
          <p:nvPr/>
        </p:nvSpPr>
        <p:spPr>
          <a:xfrm>
            <a:off x="4267200" y="1219200"/>
            <a:ext cx="3200400" cy="1371600"/>
          </a:xfrm>
          <a:prstGeom prst="cloudCallout">
            <a:avLst>
              <a:gd name="adj1" fmla="val -38244"/>
              <a:gd name="adj2" fmla="val 92708"/>
            </a:avLst>
          </a:prstGeom>
          <a:blipFill>
            <a:blip r:embed="rId6" cstate="print"/>
            <a:stretch>
              <a:fillRect/>
            </a:stretch>
          </a:blip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latin typeface="Times New Roman" pitchFamily="18" charset="0"/>
                <a:cs typeface="Times New Roman" pitchFamily="18" charset="0"/>
              </a:rPr>
              <a:t>       Đố em biết  </a:t>
            </a:r>
          </a:p>
          <a:p>
            <a:pPr algn="ctr"/>
            <a:r>
              <a:rPr lang="en-US" sz="2400" smtClean="0">
                <a:solidFill>
                  <a:srgbClr val="002060"/>
                </a:solidFill>
                <a:latin typeface="Times New Roman" pitchFamily="18" charset="0"/>
                <a:cs typeface="Times New Roman" pitchFamily="18" charset="0"/>
              </a:rPr>
              <a:t>        đây là gì?</a:t>
            </a:r>
          </a:p>
          <a:p>
            <a:pPr algn="ctr"/>
            <a:endParaRPr lang="en-US"/>
          </a:p>
        </p:txBody>
      </p:sp>
      <p:pic>
        <p:nvPicPr>
          <p:cNvPr id="10" name="Picture 4" descr="Hình ảnh có liên quan"/>
          <p:cNvPicPr>
            <a:picLocks noChangeAspect="1" noChangeArrowheads="1"/>
          </p:cNvPicPr>
          <p:nvPr/>
        </p:nvPicPr>
        <p:blipFill>
          <a:blip r:embed="rId7"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030" name="Picture 6" descr="Kết quả hình ảnh cho tính chất ba đường trung tuyến của tam giác"/>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85800" y="1143000"/>
            <a:ext cx="4581849" cy="3429000"/>
          </a:xfrm>
          <a:prstGeom prst="rect">
            <a:avLst/>
          </a:prstGeom>
          <a:noFill/>
        </p:spPr>
      </p:pic>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5257800" y="1828800"/>
            <a:ext cx="2895600" cy="609600"/>
          </a:xfrm>
        </p:spPr>
        <p:txBody>
          <a:bodyPr>
            <a:normAutofit/>
          </a:bodyPr>
          <a:lstStyle/>
          <a:p>
            <a:r>
              <a:rPr lang="en-US" sz="2200" smtClean="0">
                <a:solidFill>
                  <a:srgbClr val="002060"/>
                </a:solidFill>
                <a:latin typeface="Times New Roman" pitchFamily="18" charset="0"/>
                <a:cs typeface="Times New Roman" pitchFamily="18" charset="0"/>
              </a:rPr>
              <a:t>MÔN: HÌNH HỌC 7 </a:t>
            </a:r>
            <a:endParaRPr lang="en-US" sz="2200">
              <a:solidFill>
                <a:srgbClr val="002060"/>
              </a:solidFill>
              <a:latin typeface="Times New Roman" pitchFamily="18" charset="0"/>
              <a:cs typeface="Times New Roman" pitchFamily="18" charset="0"/>
            </a:endParaRPr>
          </a:p>
        </p:txBody>
      </p:sp>
      <p:sp>
        <p:nvSpPr>
          <p:cNvPr id="7" name="Rectangle 6"/>
          <p:cNvSpPr/>
          <p:nvPr/>
        </p:nvSpPr>
        <p:spPr>
          <a:xfrm>
            <a:off x="4890868" y="2667000"/>
            <a:ext cx="3776227"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§4. </a:t>
            </a:r>
            <a:r>
              <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TÍNH CHẤT </a:t>
            </a:r>
          </a:p>
          <a:p>
            <a:pPr algn="ctr"/>
            <a:r>
              <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 ĐƯỜNG TRUNG TUYẾN </a:t>
            </a:r>
          </a:p>
          <a:p>
            <a:pPr algn="ctr"/>
            <a:r>
              <a:rPr lang="en-US" sz="2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 TAM GIÁC</a:t>
            </a:r>
            <a:endParaRPr lang="en-US" sz="2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grpSp>
        <p:nvGrpSpPr>
          <p:cNvPr id="4" name="Group 11"/>
          <p:cNvGrpSpPr/>
          <p:nvPr/>
        </p:nvGrpSpPr>
        <p:grpSpPr>
          <a:xfrm>
            <a:off x="48064" y="76200"/>
            <a:ext cx="9067800" cy="6705600"/>
            <a:chOff x="172328" y="0"/>
            <a:chExt cx="8743072" cy="6677464"/>
          </a:xfrm>
        </p:grpSpPr>
        <p:sp>
          <p:nvSpPr>
            <p:cNvPr id="10" name="Rounded Rectangle 9"/>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228600" y="762000"/>
            <a:ext cx="4038600" cy="609600"/>
          </a:xfrm>
        </p:spPr>
        <p:txBody>
          <a:bodyPr>
            <a:normAutofit/>
          </a:bodyPr>
          <a:lstStyle/>
          <a:p>
            <a:r>
              <a:rPr lang="en-US" sz="2200" b="1" u="sng" smtClean="0">
                <a:solidFill>
                  <a:srgbClr val="002060"/>
                </a:solidFill>
                <a:latin typeface="Times New Roman" pitchFamily="18" charset="0"/>
                <a:cs typeface="Times New Roman" pitchFamily="18" charset="0"/>
              </a:rPr>
              <a:t>1. Đường trung tuyến tam giác</a:t>
            </a:r>
            <a:endParaRPr lang="en-US" sz="2200" b="1" u="sng">
              <a:solidFill>
                <a:srgbClr val="002060"/>
              </a:solidFill>
              <a:latin typeface="Times New Roman" pitchFamily="18" charset="0"/>
              <a:cs typeface="Times New Roman" pitchFamily="18" charset="0"/>
            </a:endParaRPr>
          </a:p>
        </p:txBody>
      </p:sp>
      <p:pic>
        <p:nvPicPr>
          <p:cNvPr id="14" name="Picture 4" descr="Hình ảnh có liên quan"/>
          <p:cNvPicPr>
            <a:picLocks noChangeAspect="1" noChangeArrowheads="1"/>
          </p:cNvPicPr>
          <p:nvPr/>
        </p:nvPicPr>
        <p:blipFill>
          <a:blip r:embed="rId6"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5" name="Group 17"/>
          <p:cNvGrpSpPr/>
          <p:nvPr/>
        </p:nvGrpSpPr>
        <p:grpSpPr>
          <a:xfrm>
            <a:off x="1676400" y="228600"/>
            <a:ext cx="6629400" cy="547688"/>
            <a:chOff x="1676400" y="228600"/>
            <a:chExt cx="6629400" cy="547688"/>
          </a:xfrm>
        </p:grpSpPr>
        <p:sp>
          <p:nvSpPr>
            <p:cNvPr id="19" name="Rounded Rectangle 18"/>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20" name="Rounded Rectangle 19"/>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spTree>
    <p:controls>
      <p:control spid="28675" name="ShockwaveFlash1" r:id="rId3" imgW="7695238" imgH="5106113"/>
    </p:controls>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4" name="Group 11"/>
          <p:cNvGrpSpPr/>
          <p:nvPr/>
        </p:nvGrpSpPr>
        <p:grpSpPr>
          <a:xfrm>
            <a:off x="48064" y="76200"/>
            <a:ext cx="9067800" cy="6705600"/>
            <a:chOff x="172328" y="0"/>
            <a:chExt cx="8743072" cy="6677464"/>
          </a:xfrm>
        </p:grpSpPr>
        <p:sp>
          <p:nvSpPr>
            <p:cNvPr id="10" name="Rounded Rectangle 9"/>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228600" y="762000"/>
            <a:ext cx="4038600" cy="609600"/>
          </a:xfrm>
        </p:spPr>
        <p:txBody>
          <a:bodyPr>
            <a:normAutofit/>
          </a:bodyPr>
          <a:lstStyle/>
          <a:p>
            <a:r>
              <a:rPr lang="en-US" sz="2200" b="1" u="sng" smtClean="0">
                <a:solidFill>
                  <a:srgbClr val="002060"/>
                </a:solidFill>
                <a:latin typeface="Times New Roman" pitchFamily="18" charset="0"/>
                <a:cs typeface="Times New Roman" pitchFamily="18" charset="0"/>
              </a:rPr>
              <a:t>1. Đường trung tuyến tam giác</a:t>
            </a:r>
            <a:endParaRPr lang="en-US" sz="2200" b="1" u="sng">
              <a:solidFill>
                <a:srgbClr val="002060"/>
              </a:solidFill>
              <a:latin typeface="Times New Roman" pitchFamily="18" charset="0"/>
              <a:cs typeface="Times New Roman" pitchFamily="18" charset="0"/>
            </a:endParaRPr>
          </a:p>
        </p:txBody>
      </p:sp>
      <p:pic>
        <p:nvPicPr>
          <p:cNvPr id="2049" name="Picture 1" descr="D:\NBINH\NH 16-17\toan 7 PP\Duong_trung_tuyen\hinh1.pn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591308" y="3200400"/>
            <a:ext cx="3552692" cy="2895600"/>
          </a:xfrm>
          <a:prstGeom prst="rect">
            <a:avLst/>
          </a:prstGeom>
          <a:noFill/>
        </p:spPr>
      </p:pic>
      <p:pic>
        <p:nvPicPr>
          <p:cNvPr id="2050" name="Picture 2" descr="D:\NBINH\NH 16-17\toan 7 PP\Duong_trung_tuyen\hinh2.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62600" y="914400"/>
            <a:ext cx="3136900" cy="2374900"/>
          </a:xfrm>
          <a:prstGeom prst="rect">
            <a:avLst/>
          </a:prstGeom>
          <a:noFill/>
        </p:spPr>
      </p:pic>
      <p:sp>
        <p:nvSpPr>
          <p:cNvPr id="7" name="Subtitle 2"/>
          <p:cNvSpPr txBox="1">
            <a:spLocks/>
          </p:cNvSpPr>
          <p:nvPr/>
        </p:nvSpPr>
        <p:spPr>
          <a:xfrm>
            <a:off x="457200" y="1219200"/>
            <a:ext cx="5257800" cy="2209800"/>
          </a:xfrm>
          <a:prstGeom prst="rect">
            <a:avLst/>
          </a:prstGeom>
        </p:spPr>
        <p:txBody>
          <a:bodyPr vert="horz" lIns="91440" tIns="45720" rIns="91440" bIns="45720" rtlCol="0">
            <a:noAutofit/>
          </a:bodyPr>
          <a:lstStyle/>
          <a:p>
            <a:pPr algn="just">
              <a:lnSpc>
                <a:spcPct val="150000"/>
              </a:lnSpc>
            </a:pPr>
            <a:r>
              <a:rPr lang="de-DE" sz="2200" i="1" smtClean="0">
                <a:solidFill>
                  <a:srgbClr val="002060"/>
                </a:solidFill>
                <a:latin typeface="Times New Roman" pitchFamily="18" charset="0"/>
                <a:cs typeface="Times New Roman" pitchFamily="18" charset="0"/>
              </a:rPr>
              <a:t>Đoạn thẳng AM nối đỉnh A của tam giác ABC với trung điểm M của cạnh BC được gọi là đường trung tuyến xuất phát từ đỉnh A (hoặc ứng với cạnh BC) của tam giác ABC</a:t>
            </a:r>
            <a:endParaRPr lang="en-US" sz="2200" i="1" smtClean="0">
              <a:solidFill>
                <a:srgbClr val="002060"/>
              </a:solidFill>
              <a:latin typeface="Times New Roman" pitchFamily="18" charset="0"/>
              <a:cs typeface="Times New Roman" pitchFamily="18" charset="0"/>
            </a:endParaRPr>
          </a:p>
        </p:txBody>
      </p:sp>
      <p:sp>
        <p:nvSpPr>
          <p:cNvPr id="17" name="Subtitle 2"/>
          <p:cNvSpPr txBox="1">
            <a:spLocks/>
          </p:cNvSpPr>
          <p:nvPr/>
        </p:nvSpPr>
        <p:spPr>
          <a:xfrm>
            <a:off x="457200" y="3429000"/>
            <a:ext cx="5257800" cy="685800"/>
          </a:xfrm>
          <a:prstGeom prst="rect">
            <a:avLst/>
          </a:prstGeom>
        </p:spPr>
        <p:txBody>
          <a:bodyPr vert="horz" lIns="91440" tIns="45720" rIns="91440" bIns="45720" rtlCol="0">
            <a:noAutofit/>
          </a:bodyPr>
          <a:lstStyle/>
          <a:p>
            <a:pPr algn="just">
              <a:lnSpc>
                <a:spcPct val="150000"/>
              </a:lnSpc>
            </a:pPr>
            <a:r>
              <a:rPr lang="de-DE" sz="2200" smtClean="0">
                <a:solidFill>
                  <a:srgbClr val="002060"/>
                </a:solidFill>
                <a:latin typeface="Times New Roman" pitchFamily="18" charset="0"/>
                <a:cs typeface="Times New Roman" pitchFamily="18" charset="0"/>
              </a:rPr>
              <a:t>* Mỗi tam giác có ba đường trung tuyến.</a:t>
            </a:r>
            <a:endParaRPr lang="en-US" sz="2200" smtClean="0">
              <a:solidFill>
                <a:srgbClr val="002060"/>
              </a:solidFill>
              <a:latin typeface="Times New Roman" pitchFamily="18" charset="0"/>
              <a:cs typeface="Times New Roman" pitchFamily="18" charset="0"/>
            </a:endParaRPr>
          </a:p>
        </p:txBody>
      </p:sp>
      <p:pic>
        <p:nvPicPr>
          <p:cNvPr id="14" name="Picture 4" descr="Hình ảnh có liên quan"/>
          <p:cNvPicPr>
            <a:picLocks noChangeAspect="1" noChangeArrowheads="1"/>
          </p:cNvPicPr>
          <p:nvPr/>
        </p:nvPicPr>
        <p:blipFill>
          <a:blip r:embed="rId6"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18" name="Group 17"/>
          <p:cNvGrpSpPr/>
          <p:nvPr/>
        </p:nvGrpSpPr>
        <p:grpSpPr>
          <a:xfrm>
            <a:off x="1676400" y="228600"/>
            <a:ext cx="6629400" cy="547688"/>
            <a:chOff x="1676400" y="228600"/>
            <a:chExt cx="6629400" cy="547688"/>
          </a:xfrm>
        </p:grpSpPr>
        <p:sp>
          <p:nvSpPr>
            <p:cNvPr id="19" name="Rounded Rectangle 18"/>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20" name="Rounded Rectangle 19"/>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pic>
        <p:nvPicPr>
          <p:cNvPr id="15" name="Picture 2" descr="Kết quả hình ảnh cho icon geogebra">
            <a:hlinkClick r:id="rId7" action="ppaction://hlinkfile"/>
          </p:cNvPr>
          <p:cNvPicPr>
            <a:picLocks noChangeAspect="1" noChangeArrowheads="1"/>
          </p:cNvPicPr>
          <p:nvPr/>
        </p:nvPicPr>
        <p:blipFill>
          <a:blip r:embed="rId8"/>
          <a:srcRect/>
          <a:stretch>
            <a:fillRect/>
          </a:stretch>
        </p:blipFill>
        <p:spPr bwMode="auto">
          <a:xfrm>
            <a:off x="0" y="0"/>
            <a:ext cx="765048" cy="609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box(in)">
                                      <p:cBhvr>
                                        <p:cTn id="22" dur="500"/>
                                        <p:tgtEl>
                                          <p:spTgt spid="204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1447800" y="1676400"/>
            <a:ext cx="7391400" cy="1676400"/>
          </a:xfrm>
        </p:spPr>
        <p:txBody>
          <a:bodyPr>
            <a:normAutofit/>
          </a:bodyPr>
          <a:lstStyle/>
          <a:p>
            <a:pPr algn="just">
              <a:lnSpc>
                <a:spcPct val="150000"/>
              </a:lnSpc>
            </a:pPr>
            <a:r>
              <a:rPr lang="en-US" sz="2200" smtClean="0">
                <a:solidFill>
                  <a:srgbClr val="002060"/>
                </a:solidFill>
                <a:latin typeface="Times New Roman" pitchFamily="18" charset="0"/>
                <a:cs typeface="Times New Roman" pitchFamily="18" charset="0"/>
              </a:rPr>
              <a:t>Cắt một tam giác bằng giấy, gấp lại để xác định trung điểm một cạnh của nó. Kẻ đoạn thẳng nối trung điểm này với đỉnh đối diện. Tương tự, gấp và xác định hai đường trung tuyến còn lại.</a:t>
            </a:r>
            <a:endParaRPr lang="en-US" sz="2200">
              <a:solidFill>
                <a:srgbClr val="002060"/>
              </a:solidFill>
              <a:latin typeface="Times New Roman" pitchFamily="18" charset="0"/>
              <a:cs typeface="Times New Roman" pitchFamily="18" charset="0"/>
            </a:endParaRPr>
          </a:p>
        </p:txBody>
      </p:sp>
      <p:grpSp>
        <p:nvGrpSpPr>
          <p:cNvPr id="4" name="Group 11"/>
          <p:cNvGrpSpPr/>
          <p:nvPr/>
        </p:nvGrpSpPr>
        <p:grpSpPr>
          <a:xfrm>
            <a:off x="48064" y="76200"/>
            <a:ext cx="9067800" cy="6705600"/>
            <a:chOff x="172328" y="0"/>
            <a:chExt cx="8743072" cy="6677464"/>
          </a:xfrm>
        </p:grpSpPr>
        <p:sp>
          <p:nvSpPr>
            <p:cNvPr id="11" name="Rounded Rectangle 10"/>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7" name="Picture 5" descr="Kết quả hình ảnh cho làm việc theo nhóm"/>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533400"/>
            <a:ext cx="1600200" cy="1600200"/>
          </a:xfrm>
          <a:prstGeom prst="rect">
            <a:avLst/>
          </a:prstGeom>
          <a:noFill/>
        </p:spPr>
      </p:pic>
      <p:sp>
        <p:nvSpPr>
          <p:cNvPr id="19" name="Subtitle 2"/>
          <p:cNvSpPr txBox="1">
            <a:spLocks/>
          </p:cNvSpPr>
          <p:nvPr/>
        </p:nvSpPr>
        <p:spPr>
          <a:xfrm>
            <a:off x="1295400" y="1219200"/>
            <a:ext cx="21336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1"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*Thực</a:t>
            </a:r>
            <a:r>
              <a:rPr kumimoji="0" lang="en-US" sz="2200" b="1" i="1"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rPr>
              <a:t> hành 1</a:t>
            </a:r>
            <a:endParaRPr kumimoji="0" lang="en-US" sz="2200" b="1" i="1"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pic>
        <p:nvPicPr>
          <p:cNvPr id="13" name="Picture 4" descr="Hình ảnh có liên quan"/>
          <p:cNvPicPr>
            <a:picLocks noChangeAspect="1" noChangeArrowheads="1"/>
          </p:cNvPicPr>
          <p:nvPr/>
        </p:nvPicPr>
        <p:blipFill>
          <a:blip r:embed="rId5"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sp>
        <p:nvSpPr>
          <p:cNvPr id="15" name="Rectangle 14"/>
          <p:cNvSpPr/>
          <p:nvPr/>
        </p:nvSpPr>
        <p:spPr>
          <a:xfrm>
            <a:off x="2895600" y="4800600"/>
            <a:ext cx="4038600" cy="228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pSp>
        <p:nvGrpSpPr>
          <p:cNvPr id="16" name="Group 15"/>
          <p:cNvGrpSpPr/>
          <p:nvPr/>
        </p:nvGrpSpPr>
        <p:grpSpPr>
          <a:xfrm>
            <a:off x="1676400" y="228600"/>
            <a:ext cx="6629400" cy="547688"/>
            <a:chOff x="1676400" y="228600"/>
            <a:chExt cx="6629400" cy="547688"/>
          </a:xfrm>
        </p:grpSpPr>
        <p:sp>
          <p:nvSpPr>
            <p:cNvPr id="17" name="Rounded Rectangle 16"/>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8" name="Rounded Rectangle 17"/>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in)">
                                      <p:cBhvr>
                                        <p:cTn id="7" dur="500"/>
                                        <p:tgtEl>
                                          <p:spTgt spid="1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500"/>
                                        <p:tgtEl>
                                          <p:spTgt spid="15"/>
                                        </p:tgtEl>
                                      </p:cBhvr>
                                    </p:animEffect>
                                  </p:childTnLst>
                                </p:cTn>
                              </p:par>
                              <p:par>
                                <p:cTn id="16" presetID="22" presetClass="exit" presetSubtype="8" fill="hold" grpId="0" nodeType="withEffect">
                                  <p:stCondLst>
                                    <p:cond delay="0"/>
                                  </p:stCondLst>
                                  <p:childTnLst>
                                    <p:animEffect transition="out" filter="wipe(left)">
                                      <p:cBhvr>
                                        <p:cTn id="17" dur="90000"/>
                                        <p:tgtEl>
                                          <p:spTgt spid="15"/>
                                        </p:tgtEl>
                                      </p:cBhvr>
                                    </p:animEffect>
                                    <p:set>
                                      <p:cBhvr>
                                        <p:cTn id="18" dur="1" fill="hold">
                                          <p:stCondLst>
                                            <p:cond delay="89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P spid="19" grpId="0" build="p" autoUpdateAnimBg="0"/>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457200" y="1981200"/>
            <a:ext cx="5257800" cy="4419600"/>
          </a:xfrm>
        </p:spPr>
        <p:txBody>
          <a:bodyPr>
            <a:normAutofit/>
          </a:bodyPr>
          <a:lstStyle/>
          <a:p>
            <a:pPr algn="l">
              <a:lnSpc>
                <a:spcPct val="150000"/>
              </a:lnSpc>
            </a:pPr>
            <a:r>
              <a:rPr lang="en-US" sz="2200" smtClean="0">
                <a:solidFill>
                  <a:srgbClr val="002060"/>
                </a:solidFill>
                <a:latin typeface="Times New Roman" pitchFamily="18" charset="0"/>
                <a:cs typeface="Times New Roman" pitchFamily="18" charset="0"/>
              </a:rPr>
              <a:t>Cho hình vẽ.</a:t>
            </a:r>
          </a:p>
          <a:p>
            <a:pPr algn="l">
              <a:lnSpc>
                <a:spcPct val="150000"/>
              </a:lnSpc>
            </a:pPr>
            <a:r>
              <a:rPr lang="en-US" sz="2200" smtClean="0">
                <a:solidFill>
                  <a:srgbClr val="002060"/>
                </a:solidFill>
                <a:latin typeface="Times New Roman" pitchFamily="18" charset="0"/>
                <a:cs typeface="Times New Roman" pitchFamily="18" charset="0"/>
              </a:rPr>
              <a:t>Vẽ hai trung tuyến BE, CF cắt nhau tại G</a:t>
            </a:r>
          </a:p>
          <a:p>
            <a:pPr algn="l">
              <a:lnSpc>
                <a:spcPct val="150000"/>
              </a:lnSpc>
            </a:pPr>
            <a:r>
              <a:rPr lang="en-US" sz="2200" smtClean="0">
                <a:solidFill>
                  <a:srgbClr val="002060"/>
                </a:solidFill>
                <a:latin typeface="Times New Roman" pitchFamily="18" charset="0"/>
                <a:cs typeface="Times New Roman" pitchFamily="18" charset="0"/>
              </a:rPr>
              <a:t>Gọi giao điểm của AG với BC là D</a:t>
            </a:r>
          </a:p>
          <a:p>
            <a:pPr algn="l">
              <a:lnSpc>
                <a:spcPct val="150000"/>
              </a:lnSpc>
            </a:pPr>
            <a:r>
              <a:rPr lang="en-US" sz="2200" smtClean="0">
                <a:solidFill>
                  <a:srgbClr val="002060"/>
                </a:solidFill>
                <a:latin typeface="Times New Roman" pitchFamily="18" charset="0"/>
                <a:cs typeface="Times New Roman" pitchFamily="18" charset="0"/>
              </a:rPr>
              <a:t>AD có phải là trung tuyến của tam giác ABC không?</a:t>
            </a:r>
          </a:p>
          <a:p>
            <a:pPr algn="l">
              <a:lnSpc>
                <a:spcPct val="150000"/>
              </a:lnSpc>
            </a:pPr>
            <a:r>
              <a:rPr lang="en-US" sz="2200" smtClean="0">
                <a:solidFill>
                  <a:srgbClr val="002060"/>
                </a:solidFill>
                <a:latin typeface="Times New Roman" pitchFamily="18" charset="0"/>
                <a:cs typeface="Times New Roman" pitchFamily="18" charset="0"/>
              </a:rPr>
              <a:t>    Các tỉ số                           bằng bao nhiêu?</a:t>
            </a:r>
            <a:endParaRPr lang="en-US" sz="2200">
              <a:solidFill>
                <a:srgbClr val="002060"/>
              </a:solidFill>
              <a:latin typeface="Times New Roman" pitchFamily="18" charset="0"/>
              <a:cs typeface="Times New Roman" pitchFamily="18" charset="0"/>
            </a:endParaRPr>
          </a:p>
        </p:txBody>
      </p:sp>
      <p:grpSp>
        <p:nvGrpSpPr>
          <p:cNvPr id="4" name="Group 11"/>
          <p:cNvGrpSpPr/>
          <p:nvPr/>
        </p:nvGrpSpPr>
        <p:grpSpPr>
          <a:xfrm>
            <a:off x="48064" y="76200"/>
            <a:ext cx="9067800" cy="6705600"/>
            <a:chOff x="172328" y="0"/>
            <a:chExt cx="8743072" cy="6677464"/>
          </a:xfrm>
        </p:grpSpPr>
        <p:sp>
          <p:nvSpPr>
            <p:cNvPr id="11" name="Rounded Rectangle 10"/>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676400" y="228600"/>
            <a:ext cx="6629400" cy="547688"/>
            <a:chOff x="1676400" y="228600"/>
            <a:chExt cx="6629400" cy="547688"/>
          </a:xfrm>
        </p:grpSpPr>
        <p:sp>
          <p:nvSpPr>
            <p:cNvPr id="9" name="Rounded Rectangle 8"/>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14" name="Rounded Rectangle 13"/>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7" name="Picture 5" descr="Kết quả hình ảnh cho làm việc theo nhóm"/>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533400"/>
            <a:ext cx="1600200" cy="1600200"/>
          </a:xfrm>
          <a:prstGeom prst="rect">
            <a:avLst/>
          </a:prstGeom>
          <a:noFill/>
        </p:spPr>
      </p:pic>
      <p:sp>
        <p:nvSpPr>
          <p:cNvPr id="19" name="Subtitle 2"/>
          <p:cNvSpPr txBox="1">
            <a:spLocks/>
          </p:cNvSpPr>
          <p:nvPr/>
        </p:nvSpPr>
        <p:spPr>
          <a:xfrm>
            <a:off x="1371600" y="1143000"/>
            <a:ext cx="24384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1"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*Thực</a:t>
            </a:r>
            <a:r>
              <a:rPr kumimoji="0" lang="en-US" sz="2200" b="1" i="1"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rPr>
              <a:t> hành 2</a:t>
            </a:r>
            <a:endParaRPr kumimoji="0" lang="en-US" sz="2200" b="1" i="1"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graphicFrame>
        <p:nvGraphicFramePr>
          <p:cNvPr id="25602" name="Object 2"/>
          <p:cNvGraphicFramePr>
            <a:graphicFrameLocks noChangeAspect="1"/>
          </p:cNvGraphicFramePr>
          <p:nvPr/>
        </p:nvGraphicFramePr>
        <p:xfrm>
          <a:off x="1972087" y="4771771"/>
          <a:ext cx="1597025" cy="646112"/>
        </p:xfrm>
        <a:graphic>
          <a:graphicData uri="http://schemas.openxmlformats.org/presentationml/2006/ole">
            <p:oleObj spid="_x0000_s25602" name="Equation" r:id="rId6" imgW="965160" imgH="393480" progId="Equation.DSMT4">
              <p:embed/>
            </p:oleObj>
          </a:graphicData>
        </a:graphic>
      </p:graphicFrame>
      <p:pic>
        <p:nvPicPr>
          <p:cNvPr id="15" name="Picture 4" descr="Hình ảnh có liên quan"/>
          <p:cNvPicPr>
            <a:picLocks noChangeAspect="1" noChangeArrowheads="1"/>
          </p:cNvPicPr>
          <p:nvPr/>
        </p:nvPicPr>
        <p:blipFill>
          <a:blip r:embed="rId7"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sp>
        <p:nvSpPr>
          <p:cNvPr id="16" name="Rectangle 15"/>
          <p:cNvSpPr/>
          <p:nvPr/>
        </p:nvSpPr>
        <p:spPr>
          <a:xfrm>
            <a:off x="2590800" y="6172200"/>
            <a:ext cx="4038600" cy="228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8" name="Picture 1" descr="D:\NBINH\NH 16-17\Hinh hinh hoc THCS\Hinh hinh hoc THCS\Lop 7\L7_Ch3_h22.png"/>
          <p:cNvPicPr>
            <a:picLocks noChangeAspect="1" noChangeArrowheads="1"/>
          </p:cNvPicPr>
          <p:nvPr/>
        </p:nvPicPr>
        <p:blipFill>
          <a:blip r:embed="rId8"/>
          <a:srcRect l="6977" t="8566" r="9302" b="7910"/>
          <a:stretch>
            <a:fillRect/>
          </a:stretch>
        </p:blipFill>
        <p:spPr bwMode="auto">
          <a:xfrm>
            <a:off x="5715000" y="1752600"/>
            <a:ext cx="3253154" cy="352425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in)">
                                      <p:cBhvr>
                                        <p:cTn id="7" dur="500"/>
                                        <p:tgtEl>
                                          <p:spTgt spid="1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500"/>
                                        <p:tgtEl>
                                          <p:spTgt spid="3">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ox(in)">
                                      <p:cBhvr>
                                        <p:cTn id="13" dur="500"/>
                                        <p:tgtEl>
                                          <p:spTgt spid="3">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500"/>
                                        <p:tgtEl>
                                          <p:spTgt spid="3">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ox(in)">
                                      <p:cBhvr>
                                        <p:cTn id="19" dur="500"/>
                                        <p:tgtEl>
                                          <p:spTgt spid="3">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5602"/>
                                        </p:tgtEl>
                                        <p:attrNameLst>
                                          <p:attrName>style.visibility</p:attrName>
                                        </p:attrNameLst>
                                      </p:cBhvr>
                                      <p:to>
                                        <p:strVal val="visible"/>
                                      </p:to>
                                    </p:set>
                                    <p:animEffect transition="in" filter="box(in)">
                                      <p:cBhvr>
                                        <p:cTn id="25" dur="500"/>
                                        <p:tgtEl>
                                          <p:spTgt spid="2560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childTnLst>
                          </p:cTn>
                        </p:par>
                        <p:par>
                          <p:cTn id="31" fill="hold">
                            <p:stCondLst>
                              <p:cond delay="500"/>
                            </p:stCondLst>
                            <p:childTnLst>
                              <p:par>
                                <p:cTn id="32" presetID="22" presetClass="exit" presetSubtype="8" fill="hold" grpId="0" nodeType="afterEffect">
                                  <p:stCondLst>
                                    <p:cond delay="0"/>
                                  </p:stCondLst>
                                  <p:childTnLst>
                                    <p:animEffect transition="out" filter="wipe(left)">
                                      <p:cBhvr>
                                        <p:cTn id="33" dur="300000"/>
                                        <p:tgtEl>
                                          <p:spTgt spid="16"/>
                                        </p:tgtEl>
                                      </p:cBhvr>
                                    </p:animEffect>
                                    <p:set>
                                      <p:cBhvr>
                                        <p:cTn id="34" dur="1" fill="hold">
                                          <p:stCondLst>
                                            <p:cond delay="299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19" grpId="0" build="p" autoUpdateAnimBg="0"/>
      <p:bldP spid="16"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sp>
        <p:nvSpPr>
          <p:cNvPr id="3" name="Subtitle 2"/>
          <p:cNvSpPr>
            <a:spLocks noGrp="1"/>
          </p:cNvSpPr>
          <p:nvPr>
            <p:ph type="subTitle" idx="1"/>
          </p:nvPr>
        </p:nvSpPr>
        <p:spPr>
          <a:xfrm>
            <a:off x="2743200" y="5715000"/>
            <a:ext cx="2209800" cy="609600"/>
          </a:xfrm>
        </p:spPr>
        <p:txBody>
          <a:bodyPr>
            <a:normAutofit/>
          </a:bodyPr>
          <a:lstStyle/>
          <a:p>
            <a:r>
              <a:rPr lang="en-US" sz="2200" b="1" i="1" smtClean="0">
                <a:solidFill>
                  <a:srgbClr val="002060"/>
                </a:solidFill>
                <a:latin typeface="Times New Roman" pitchFamily="18" charset="0"/>
                <a:cs typeface="Times New Roman" pitchFamily="18" charset="0"/>
              </a:rPr>
              <a:t>* Nhận xét:</a:t>
            </a:r>
            <a:endParaRPr lang="en-US" sz="2200" b="1" i="1">
              <a:solidFill>
                <a:srgbClr val="002060"/>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a:srcRect/>
          <a:stretch>
            <a:fillRect/>
          </a:stretch>
        </p:blipFill>
        <p:spPr bwMode="auto">
          <a:xfrm>
            <a:off x="4267200" y="990600"/>
            <a:ext cx="3962400" cy="4777928"/>
          </a:xfrm>
          <a:prstGeom prst="rect">
            <a:avLst/>
          </a:prstGeom>
          <a:noFill/>
          <a:ln w="9525">
            <a:noFill/>
            <a:miter lim="800000"/>
            <a:headEnd/>
            <a:tailEnd/>
          </a:ln>
        </p:spPr>
      </p:pic>
      <p:grpSp>
        <p:nvGrpSpPr>
          <p:cNvPr id="10" name="Group 11"/>
          <p:cNvGrpSpPr/>
          <p:nvPr/>
        </p:nvGrpSpPr>
        <p:grpSpPr>
          <a:xfrm>
            <a:off x="48064" y="76200"/>
            <a:ext cx="9067800" cy="6705600"/>
            <a:chOff x="172328" y="0"/>
            <a:chExt cx="8743072" cy="6677464"/>
          </a:xfrm>
        </p:grpSpPr>
        <p:sp>
          <p:nvSpPr>
            <p:cNvPr id="11" name="Rounded Rectangle 10"/>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33" name="Picture 1" descr="D:\NBINH\NH 16-17\Hinh hinh hoc THCS\Hinh hinh hoc THCS\Lop 7\L7_Ch3_h22.png"/>
          <p:cNvPicPr>
            <a:picLocks noChangeAspect="1" noChangeArrowheads="1"/>
          </p:cNvPicPr>
          <p:nvPr/>
        </p:nvPicPr>
        <p:blipFill>
          <a:blip r:embed="rId6"/>
          <a:srcRect l="6977" t="8566" r="9302" b="7910"/>
          <a:stretch>
            <a:fillRect/>
          </a:stretch>
        </p:blipFill>
        <p:spPr bwMode="auto">
          <a:xfrm>
            <a:off x="937846" y="1581150"/>
            <a:ext cx="3253154" cy="3524250"/>
          </a:xfrm>
          <a:prstGeom prst="rect">
            <a:avLst/>
          </a:prstGeom>
          <a:noFill/>
        </p:spPr>
      </p:pic>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4" name="Object 2"/>
          <p:cNvGraphicFramePr>
            <a:graphicFrameLocks noChangeAspect="1"/>
          </p:cNvGraphicFramePr>
          <p:nvPr/>
        </p:nvGraphicFramePr>
        <p:xfrm>
          <a:off x="4648200" y="5638800"/>
          <a:ext cx="2481262" cy="708025"/>
        </p:xfrm>
        <a:graphic>
          <a:graphicData uri="http://schemas.openxmlformats.org/presentationml/2006/ole">
            <p:oleObj spid="_x0000_s18434" name="Equation" r:id="rId7" imgW="1498320" imgH="431640" progId="Equation.DSMT4">
              <p:embed/>
            </p:oleObj>
          </a:graphicData>
        </a:graphic>
      </p:graphicFrame>
      <p:pic>
        <p:nvPicPr>
          <p:cNvPr id="18437" name="Picture 5" descr="Kết quả hình ảnh cho làm việc theo nhóm"/>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52400" y="0"/>
            <a:ext cx="1600200" cy="1600200"/>
          </a:xfrm>
          <a:prstGeom prst="rect">
            <a:avLst/>
          </a:prstGeom>
          <a:noFill/>
        </p:spPr>
      </p:pic>
      <p:sp>
        <p:nvSpPr>
          <p:cNvPr id="19" name="Subtitle 2"/>
          <p:cNvSpPr txBox="1">
            <a:spLocks/>
          </p:cNvSpPr>
          <p:nvPr/>
        </p:nvSpPr>
        <p:spPr>
          <a:xfrm>
            <a:off x="1524000" y="990600"/>
            <a:ext cx="31242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1" u="none" strike="noStrike" kern="1200" cap="none" spc="0" normalizeH="0" baseline="0" noProof="0" smtClean="0">
                <a:ln>
                  <a:noFill/>
                </a:ln>
                <a:solidFill>
                  <a:srgbClr val="002060"/>
                </a:solidFill>
                <a:effectLst/>
                <a:uLnTx/>
                <a:uFillTx/>
                <a:latin typeface="Times New Roman" pitchFamily="18" charset="0"/>
                <a:ea typeface="+mn-ea"/>
                <a:cs typeface="Times New Roman" pitchFamily="18" charset="0"/>
              </a:rPr>
              <a:t>* Thực</a:t>
            </a:r>
            <a:r>
              <a:rPr kumimoji="0" lang="en-US" sz="2200" b="1" i="1" u="none" strike="noStrike" kern="1200" cap="none" spc="0" normalizeH="0" noProof="0" smtClean="0">
                <a:ln>
                  <a:noFill/>
                </a:ln>
                <a:solidFill>
                  <a:srgbClr val="002060"/>
                </a:solidFill>
                <a:effectLst/>
                <a:uLnTx/>
                <a:uFillTx/>
                <a:latin typeface="Times New Roman" pitchFamily="18" charset="0"/>
                <a:ea typeface="+mn-ea"/>
                <a:cs typeface="Times New Roman" pitchFamily="18" charset="0"/>
              </a:rPr>
              <a:t> hành 2</a:t>
            </a:r>
            <a:endParaRPr kumimoji="0" lang="en-US" sz="2200" b="1" i="1" u="none" strike="noStrike" kern="1200" cap="none" spc="0" normalizeH="0" baseline="0" noProof="0">
              <a:ln>
                <a:noFill/>
              </a:ln>
              <a:solidFill>
                <a:srgbClr val="002060"/>
              </a:solidFill>
              <a:effectLst/>
              <a:uLnTx/>
              <a:uFillTx/>
              <a:latin typeface="Times New Roman" pitchFamily="18" charset="0"/>
              <a:ea typeface="+mn-ea"/>
              <a:cs typeface="Times New Roman" pitchFamily="18" charset="0"/>
            </a:endParaRPr>
          </a:p>
        </p:txBody>
      </p:sp>
      <p:pic>
        <p:nvPicPr>
          <p:cNvPr id="15" name="Picture 4" descr="Hình ảnh có liên quan"/>
          <p:cNvPicPr>
            <a:picLocks noChangeAspect="1" noChangeArrowheads="1"/>
          </p:cNvPicPr>
          <p:nvPr/>
        </p:nvPicPr>
        <p:blipFill>
          <a:blip r:embed="rId9"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17" name="Group 16"/>
          <p:cNvGrpSpPr/>
          <p:nvPr/>
        </p:nvGrpSpPr>
        <p:grpSpPr>
          <a:xfrm>
            <a:off x="1676400" y="228600"/>
            <a:ext cx="6629400" cy="547688"/>
            <a:chOff x="1676400" y="228600"/>
            <a:chExt cx="6629400" cy="547688"/>
          </a:xfrm>
        </p:grpSpPr>
        <p:sp>
          <p:nvSpPr>
            <p:cNvPr id="18" name="Rounded Rectangle 17"/>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20" name="Rounded Rectangle 19"/>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pic>
        <p:nvPicPr>
          <p:cNvPr id="21" name="Picture 2" descr="Kết quả hình ảnh cho icon geogebra">
            <a:hlinkClick r:id="rId10" action="ppaction://hlinkfile"/>
          </p:cNvPr>
          <p:cNvPicPr>
            <a:picLocks noChangeAspect="1" noChangeArrowheads="1"/>
          </p:cNvPicPr>
          <p:nvPr/>
        </p:nvPicPr>
        <p:blipFill>
          <a:blip r:embed="rId11"/>
          <a:srcRect/>
          <a:stretch>
            <a:fillRect/>
          </a:stretch>
        </p:blipFill>
        <p:spPr bwMode="auto">
          <a:xfrm>
            <a:off x="0" y="0"/>
            <a:ext cx="478155" cy="381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434">
                                            <p:subSp spid="_x0000_s18434"/>
                                          </p:spTgt>
                                        </p:tgtEl>
                                        <p:attrNameLst>
                                          <p:attrName>style.visibility</p:attrName>
                                        </p:attrNameLst>
                                      </p:cBhvr>
                                      <p:to>
                                        <p:strVal val="visible"/>
                                      </p:to>
                                    </p:set>
                                    <p:animEffect transition="in" filter="box(in)">
                                      <p:cBhvr>
                                        <p:cTn id="17" dur="500"/>
                                        <p:tgtEl>
                                          <p:spTgt spid="18434">
                                            <p:subSp spid="_x0000_s18434"/>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400" y="6477000"/>
            <a:ext cx="1828800" cy="155575"/>
          </a:xfrm>
        </p:spPr>
        <p:txBody>
          <a:bodyPr>
            <a:normAutofit fontScale="90000"/>
          </a:bodyPr>
          <a:lstStyle/>
          <a:p>
            <a:endParaRPr lang="en-US" sz="800"/>
          </a:p>
        </p:txBody>
      </p:sp>
      <p:grpSp>
        <p:nvGrpSpPr>
          <p:cNvPr id="4" name="Group 11"/>
          <p:cNvGrpSpPr/>
          <p:nvPr/>
        </p:nvGrpSpPr>
        <p:grpSpPr>
          <a:xfrm>
            <a:off x="48064" y="76200"/>
            <a:ext cx="9067800" cy="6705600"/>
            <a:chOff x="172328" y="0"/>
            <a:chExt cx="8743072" cy="6677464"/>
          </a:xfrm>
        </p:grpSpPr>
        <p:sp>
          <p:nvSpPr>
            <p:cNvPr id="11" name="Rounded Rectangle 10"/>
            <p:cNvSpPr/>
            <p:nvPr/>
          </p:nvSpPr>
          <p:spPr>
            <a:xfrm>
              <a:off x="228600" y="0"/>
              <a:ext cx="8686800" cy="6629400"/>
            </a:xfrm>
            <a:prstGeom prst="roundRect">
              <a:avLst>
                <a:gd name="adj" fmla="val 9028"/>
              </a:avLst>
            </a:prstGeom>
            <a:no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2328" y="48064"/>
              <a:ext cx="8686800" cy="6629400"/>
            </a:xfrm>
            <a:prstGeom prst="roundRect">
              <a:avLst>
                <a:gd name="adj" fmla="val 902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3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8437" name="Picture 5" descr="Kết quả hình ảnh cho làm việc theo nhóm"/>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0"/>
            <a:ext cx="1600200" cy="1600200"/>
          </a:xfrm>
          <a:prstGeom prst="rect">
            <a:avLst/>
          </a:prstGeom>
          <a:noFill/>
        </p:spPr>
      </p:pic>
      <p:pic>
        <p:nvPicPr>
          <p:cNvPr id="15" name="Picture 4" descr="Hình ảnh có liên quan"/>
          <p:cNvPicPr>
            <a:picLocks noChangeAspect="1" noChangeArrowheads="1"/>
          </p:cNvPicPr>
          <p:nvPr/>
        </p:nvPicPr>
        <p:blipFill>
          <a:blip r:embed="rId7" cstate="print">
            <a:clrChange>
              <a:clrFrom>
                <a:srgbClr val="EBEAE8"/>
              </a:clrFrom>
              <a:clrTo>
                <a:srgbClr val="EBEAE8">
                  <a:alpha val="0"/>
                </a:srgbClr>
              </a:clrTo>
            </a:clrChange>
          </a:blip>
          <a:srcRect l="13548" t="20847" r="5165" b="21824"/>
          <a:stretch>
            <a:fillRect/>
          </a:stretch>
        </p:blipFill>
        <p:spPr bwMode="auto">
          <a:xfrm>
            <a:off x="8139545" y="5867400"/>
            <a:ext cx="1080655" cy="990600"/>
          </a:xfrm>
          <a:prstGeom prst="rect">
            <a:avLst/>
          </a:prstGeom>
          <a:noFill/>
        </p:spPr>
      </p:pic>
      <p:grpSp>
        <p:nvGrpSpPr>
          <p:cNvPr id="5" name="Group 16"/>
          <p:cNvGrpSpPr/>
          <p:nvPr/>
        </p:nvGrpSpPr>
        <p:grpSpPr>
          <a:xfrm>
            <a:off x="1676400" y="228600"/>
            <a:ext cx="6629400" cy="547688"/>
            <a:chOff x="1676400" y="228600"/>
            <a:chExt cx="6629400" cy="547688"/>
          </a:xfrm>
        </p:grpSpPr>
        <p:sp>
          <p:nvSpPr>
            <p:cNvPr id="18" name="Rounded Rectangle 17"/>
            <p:cNvSpPr/>
            <p:nvPr/>
          </p:nvSpPr>
          <p:spPr>
            <a:xfrm>
              <a:off x="1676400" y="228600"/>
              <a:ext cx="6629400" cy="533400"/>
            </a:xfrm>
            <a:prstGeom prst="roundRect">
              <a:avLst>
                <a:gd name="adj" fmla="val 25898"/>
              </a:avLst>
            </a:prstGeom>
            <a:solidFill>
              <a:schemeClr val="accent6">
                <a:lumMod val="60000"/>
                <a:lumOff val="40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C00000"/>
                </a:solidFill>
              </a:endParaRPr>
            </a:p>
          </p:txBody>
        </p:sp>
        <p:sp>
          <p:nvSpPr>
            <p:cNvPr id="20" name="Rounded Rectangle 19"/>
            <p:cNvSpPr/>
            <p:nvPr/>
          </p:nvSpPr>
          <p:spPr>
            <a:xfrm>
              <a:off x="1733552" y="242888"/>
              <a:ext cx="6553200" cy="533400"/>
            </a:xfrm>
            <a:prstGeom prst="roundRect">
              <a:avLst>
                <a:gd name="adj" fmla="val 25898"/>
              </a:avLst>
            </a:prstGeom>
            <a:no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C00000"/>
                  </a:solidFill>
                  <a:latin typeface="Times New Roman"/>
                  <a:cs typeface="Times New Roman"/>
                </a:rPr>
                <a:t>§ 4. </a:t>
              </a:r>
              <a:r>
                <a:rPr lang="en-US" sz="2000" b="1" smtClean="0">
                  <a:solidFill>
                    <a:srgbClr val="C00000"/>
                  </a:solidFill>
                </a:rPr>
                <a:t>TÍNH CHẤT BA ĐƯỜNG TRUNG TUYẾN CỦA TAM GIÁC</a:t>
              </a:r>
              <a:endParaRPr lang="en-US" sz="2000" b="1">
                <a:solidFill>
                  <a:srgbClr val="C00000"/>
                </a:solidFill>
              </a:endParaRPr>
            </a:p>
          </p:txBody>
        </p:sp>
      </p:grpSp>
      <p:pic>
        <p:nvPicPr>
          <p:cNvPr id="21" name="Picture 2" descr="Kết quả hình ảnh cho icon geogebra">
            <a:hlinkClick r:id="rId8" action="ppaction://hlinkfile"/>
          </p:cNvPr>
          <p:cNvPicPr>
            <a:picLocks noChangeAspect="1" noChangeArrowheads="1"/>
          </p:cNvPicPr>
          <p:nvPr/>
        </p:nvPicPr>
        <p:blipFill>
          <a:blip r:embed="rId9"/>
          <a:srcRect/>
          <a:stretch>
            <a:fillRect/>
          </a:stretch>
        </p:blipFill>
        <p:spPr bwMode="auto">
          <a:xfrm>
            <a:off x="0" y="0"/>
            <a:ext cx="478155" cy="381000"/>
          </a:xfrm>
          <a:prstGeom prst="rect">
            <a:avLst/>
          </a:prstGeom>
          <a:noFill/>
        </p:spPr>
      </p:pic>
      <p:pic>
        <p:nvPicPr>
          <p:cNvPr id="23" name="Picture 2" descr="D:\NBINH\NH 16-17\toan 7 PP\Duong_trung_tuyen\hinh6.png"/>
          <p:cNvPicPr>
            <a:picLocks noChangeAspect="1" noChangeArrowheads="1"/>
          </p:cNvPicPr>
          <p:nvPr/>
        </p:nvPicPr>
        <p:blipFill>
          <a:blip r:embed="rId10" cstate="print"/>
          <a:srcRect/>
          <a:stretch>
            <a:fillRect/>
          </a:stretch>
        </p:blipFill>
        <p:spPr bwMode="auto">
          <a:xfrm>
            <a:off x="3352800" y="838200"/>
            <a:ext cx="2362200" cy="1776813"/>
          </a:xfrm>
          <a:prstGeom prst="rect">
            <a:avLst/>
          </a:prstGeom>
          <a:noFill/>
        </p:spPr>
      </p:pic>
    </p:spTree>
    <p:controls>
      <p:control spid="53252" name="ShockwaveFlash1" r:id="rId3" imgW="5942857" imgH="4038095"/>
    </p:controls>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959</TotalTime>
  <Words>592</Words>
  <Application>Microsoft Office PowerPoint</Application>
  <PresentationFormat>On-screen Show (4:3)</PresentationFormat>
  <Paragraphs>72</Paragraphs>
  <Slides>16</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106</cp:revision>
  <dcterms:created xsi:type="dcterms:W3CDTF">2006-08-16T00:00:00Z</dcterms:created>
  <dcterms:modified xsi:type="dcterms:W3CDTF">2017-04-09T13:49:59Z</dcterms:modified>
</cp:coreProperties>
</file>