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8.xml" ContentType="application/vnd.openxmlformats-officedocument.themeOverr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6.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56" r:id="rId4"/>
    <p:sldId id="257" r:id="rId5"/>
    <p:sldId id="260" r:id="rId6"/>
    <p:sldId id="268" r:id="rId7"/>
    <p:sldId id="258" r:id="rId8"/>
    <p:sldId id="261" r:id="rId9"/>
    <p:sldId id="262" r:id="rId10"/>
    <p:sldId id="264" r:id="rId11"/>
    <p:sldId id="263" r:id="rId12"/>
    <p:sldId id="269" r:id="rId13"/>
    <p:sldId id="265" r:id="rId14"/>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FF"/>
    <a:srgbClr val="FF33CC"/>
    <a:srgbClr val="00FF00"/>
    <a:srgbClr val="DEDEDE"/>
    <a:srgbClr val="E5E4E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3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200">
                <a:solidFill>
                  <a:srgbClr val="00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4/18/2017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144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Placeholder 6"/>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000099"/>
          </a:solidFill>
          <a:latin typeface="Times New Roman" pitchFamily="18" charset="0"/>
          <a:ea typeface="Tahoma" pitchFamily="34" charset="0"/>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rgbClr val="000099"/>
          </a:solidFill>
          <a:latin typeface="Times New Roman" pitchFamily="18" charset="0"/>
          <a:ea typeface="Tahoma" pitchFamily="34" charset="0"/>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rgbClr val="000099"/>
          </a:solidFill>
          <a:latin typeface="Times New Roman" pitchFamily="18" charset="0"/>
          <a:ea typeface="Tahoma" pitchFamily="34" charset="0"/>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rgbClr val="000099"/>
          </a:solidFill>
          <a:latin typeface="Times New Roman" pitchFamily="18" charset="0"/>
          <a:ea typeface="Tahoma" pitchFamily="34" charset="0"/>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rgbClr val="000099"/>
          </a:solidFill>
          <a:latin typeface="Times New Roman" pitchFamily="18" charset="0"/>
          <a:ea typeface="Tahoma" pitchFamily="34" charset="0"/>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9.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3.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5.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9000" r="-19000"/>
          </a:stretch>
        </a:blipFill>
        <a:effectLst/>
      </p:bgPr>
    </p:bg>
    <p:spTree>
      <p:nvGrpSpPr>
        <p:cNvPr id="1" name=""/>
        <p:cNvGrpSpPr/>
        <p:nvPr/>
      </p:nvGrpSpPr>
      <p:grpSpPr>
        <a:xfrm>
          <a:off x="0" y="0"/>
          <a:ext cx="0" cy="0"/>
          <a:chOff x="0" y="0"/>
          <a:chExt cx="0" cy="0"/>
        </a:xfrm>
      </p:grpSpPr>
      <p:grpSp>
        <p:nvGrpSpPr>
          <p:cNvPr id="7" name="Group 6"/>
          <p:cNvGrpSpPr/>
          <p:nvPr/>
        </p:nvGrpSpPr>
        <p:grpSpPr>
          <a:xfrm>
            <a:off x="1524000" y="3352800"/>
            <a:ext cx="6193577" cy="915000"/>
            <a:chOff x="1752600" y="2294926"/>
            <a:chExt cx="6193577" cy="915000"/>
          </a:xfrm>
        </p:grpSpPr>
        <p:pic>
          <p:nvPicPr>
            <p:cNvPr id="1026" name="Picture 2" descr="Your generated text image"/>
            <p:cNvPicPr>
              <a:picLocks noChangeAspect="1" noChangeArrowheads="1" noCrop="1"/>
            </p:cNvPicPr>
            <p:nvPr/>
          </p:nvPicPr>
          <p:blipFill>
            <a:blip r:embed="rId3"/>
            <a:srcRect/>
            <a:stretch>
              <a:fillRect/>
            </a:stretch>
          </p:blipFill>
          <p:spPr bwMode="auto">
            <a:xfrm>
              <a:off x="1752600" y="2362200"/>
              <a:ext cx="6193577" cy="847726"/>
            </a:xfrm>
            <a:prstGeom prst="rect">
              <a:avLst/>
            </a:prstGeom>
            <a:noFill/>
          </p:spPr>
        </p:pic>
        <p:sp>
          <p:nvSpPr>
            <p:cNvPr id="4" name="Rectangle 3"/>
            <p:cNvSpPr/>
            <p:nvPr/>
          </p:nvSpPr>
          <p:spPr>
            <a:xfrm rot="645620">
              <a:off x="5043682" y="2294926"/>
              <a:ext cx="342853" cy="2616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1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sz="11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Oval 5"/>
            <p:cNvSpPr/>
            <p:nvPr/>
          </p:nvSpPr>
          <p:spPr>
            <a:xfrm>
              <a:off x="6324600" y="3063240"/>
              <a:ext cx="60960" cy="60960"/>
            </a:xfrm>
            <a:prstGeom prst="ellips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474973" y="1447801"/>
            <a:ext cx="8516627" cy="6476999"/>
          </a:xfrm>
          <a:prstGeom prst="rect">
            <a:avLst/>
          </a:prstGeom>
          <a:noFill/>
        </p:spPr>
        <p:txBody>
          <a:bodyPr wrap="none" lIns="91440" tIns="45720" rIns="91440" bIns="45720">
            <a:prstTxWarp prst="textArchUp">
              <a:avLst>
                <a:gd name="adj" fmla="val 10154919"/>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cap="none" spc="0" smtClean="0">
                <a:ln w="11430"/>
                <a:solidFill>
                  <a:schemeClr val="accent6">
                    <a:lumMod val="50000"/>
                  </a:schemeClr>
                </a:solidFill>
                <a:effectLst>
                  <a:outerShdw blurRad="80000" dist="40000" dir="5040000" algn="tl">
                    <a:srgbClr val="000000">
                      <a:alpha val="30000"/>
                    </a:srgbClr>
                  </a:outerShdw>
                </a:effectLst>
              </a:rPr>
              <a:t>Chào mừng quý thầy cô về dự giờ thăm lớp</a:t>
            </a:r>
            <a:endParaRPr lang="en-US" sz="3600" b="1" cap="none" spc="0">
              <a:ln w="11430"/>
              <a:solidFill>
                <a:schemeClr val="accent6">
                  <a:lumMod val="50000"/>
                </a:schemeClr>
              </a:soli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graphicFrame>
        <p:nvGraphicFramePr>
          <p:cNvPr id="11" name="Table 10"/>
          <p:cNvGraphicFramePr>
            <a:graphicFrameLocks noGrp="1"/>
          </p:cNvGraphicFramePr>
          <p:nvPr/>
        </p:nvGraphicFramePr>
        <p:xfrm>
          <a:off x="533400" y="1447800"/>
          <a:ext cx="8153400" cy="4495801"/>
        </p:xfrm>
        <a:graphic>
          <a:graphicData uri="http://schemas.openxmlformats.org/drawingml/2006/table">
            <a:tbl>
              <a:tblPr firstRow="1" bandRow="1">
                <a:tableStyleId>{BC89EF96-8CEA-46FF-86C4-4CE0E7609802}</a:tableStyleId>
              </a:tblPr>
              <a:tblGrid>
                <a:gridCol w="4076700"/>
                <a:gridCol w="4076700"/>
              </a:tblGrid>
              <a:tr h="538339">
                <a:tc gridSpan="2">
                  <a:txBody>
                    <a:bodyPr/>
                    <a:lstStyle/>
                    <a:p>
                      <a:pPr algn="ctr">
                        <a:lnSpc>
                          <a:spcPts val="3000"/>
                        </a:lnSpc>
                      </a:pPr>
                      <a:r>
                        <a:rPr lang="en-US" sz="2200" smtClean="0">
                          <a:latin typeface="Times New Roman" pitchFamily="18" charset="0"/>
                          <a:cs typeface="Times New Roman" pitchFamily="18" charset="0"/>
                        </a:rPr>
                        <a:t>PHÉP</a:t>
                      </a:r>
                      <a:r>
                        <a:rPr lang="en-US" sz="2200" baseline="0" smtClean="0">
                          <a:latin typeface="Times New Roman" pitchFamily="18" charset="0"/>
                          <a:cs typeface="Times New Roman" pitchFamily="18" charset="0"/>
                        </a:rPr>
                        <a:t> CỘNG HAI SỐ NGUYÊN</a:t>
                      </a:r>
                      <a:endParaRPr lang="en-US" sz="2200">
                        <a:latin typeface="Times New Roman" pitchFamily="18" charset="0"/>
                        <a:cs typeface="Times New Roman" pitchFamily="18" charset="0"/>
                      </a:endParaRPr>
                    </a:p>
                  </a:txBody>
                  <a:tcPr anchor="ctr"/>
                </a:tc>
                <a:tc hMerge="1">
                  <a:txBody>
                    <a:bodyPr/>
                    <a:lstStyle/>
                    <a:p>
                      <a:endParaRPr lang="en-US"/>
                    </a:p>
                  </a:txBody>
                  <a:tcPr/>
                </a:tc>
              </a:tr>
              <a:tr h="538339">
                <a:tc>
                  <a:txBody>
                    <a:bodyPr/>
                    <a:lstStyle/>
                    <a:p>
                      <a:pPr>
                        <a:lnSpc>
                          <a:spcPts val="3000"/>
                        </a:lnSpc>
                      </a:pPr>
                      <a:r>
                        <a:rPr lang="en-US" sz="2200" smtClean="0">
                          <a:latin typeface="Times New Roman" pitchFamily="18" charset="0"/>
                          <a:cs typeface="Times New Roman" pitchFamily="18" charset="0"/>
                        </a:rPr>
                        <a:t>Cộng</a:t>
                      </a:r>
                      <a:r>
                        <a:rPr lang="en-US" sz="2200" baseline="0" smtClean="0">
                          <a:latin typeface="Times New Roman" pitchFamily="18" charset="0"/>
                          <a:cs typeface="Times New Roman" pitchFamily="18" charset="0"/>
                        </a:rPr>
                        <a:t> hai số nguyên cùng dấu</a:t>
                      </a:r>
                      <a:endParaRPr lang="en-US" sz="2200">
                        <a:latin typeface="Times New Roman" pitchFamily="18" charset="0"/>
                        <a:cs typeface="Times New Roman" pitchFamily="18" charset="0"/>
                      </a:endParaRPr>
                    </a:p>
                  </a:txBody>
                  <a:tcPr anchor="ctr"/>
                </a:tc>
                <a:tc>
                  <a:txBody>
                    <a:bodyPr/>
                    <a:lstStyle/>
                    <a:p>
                      <a:pPr>
                        <a:lnSpc>
                          <a:spcPts val="3000"/>
                        </a:lnSpc>
                      </a:pPr>
                      <a:r>
                        <a:rPr lang="en-US" sz="2200" smtClean="0">
                          <a:latin typeface="Times New Roman" pitchFamily="18" charset="0"/>
                          <a:cs typeface="Times New Roman" pitchFamily="18" charset="0"/>
                        </a:rPr>
                        <a:t>Cộng</a:t>
                      </a:r>
                      <a:r>
                        <a:rPr lang="en-US" sz="2200" baseline="0" smtClean="0">
                          <a:latin typeface="Times New Roman" pitchFamily="18" charset="0"/>
                          <a:cs typeface="Times New Roman" pitchFamily="18" charset="0"/>
                        </a:rPr>
                        <a:t> hai số nguyên khác dấu</a:t>
                      </a:r>
                      <a:endParaRPr lang="en-US" sz="2200">
                        <a:latin typeface="Times New Roman" pitchFamily="18" charset="0"/>
                        <a:cs typeface="Times New Roman" pitchFamily="18" charset="0"/>
                      </a:endParaRPr>
                    </a:p>
                  </a:txBody>
                  <a:tcPr anchor="ctr"/>
                </a:tc>
              </a:tr>
              <a:tr h="3419123">
                <a:tc>
                  <a:txBody>
                    <a:bodyPr/>
                    <a:lstStyle/>
                    <a:p>
                      <a:pPr marL="0" marR="0" indent="0" algn="l" defTabSz="914400" rtl="0" eaLnBrk="1" fontAlgn="auto" latinLnBrk="0" hangingPunct="1">
                        <a:lnSpc>
                          <a:spcPts val="3000"/>
                        </a:lnSpc>
                        <a:spcBef>
                          <a:spcPts val="0"/>
                        </a:spcBef>
                        <a:spcAft>
                          <a:spcPts val="0"/>
                        </a:spcAft>
                        <a:buClrTx/>
                        <a:buSzTx/>
                        <a:buFont typeface="Wingdings"/>
                        <a:buChar char=""/>
                        <a:tabLst/>
                        <a:defRPr/>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Cộng</a:t>
                      </a:r>
                      <a:r>
                        <a:rPr lang="en-US" sz="2200" i="1" baseline="0" smtClean="0">
                          <a:solidFill>
                            <a:srgbClr val="000099"/>
                          </a:solidFill>
                          <a:latin typeface="Times New Roman" pitchFamily="18" charset="0"/>
                          <a:ea typeface="Tahoma" pitchFamily="34" charset="0"/>
                          <a:cs typeface="Times New Roman" pitchFamily="18" charset="0"/>
                        </a:rPr>
                        <a:t> hai số nguyên dương như cộng hai số tự nhiên.</a:t>
                      </a:r>
                      <a:endParaRPr lang="en-US" sz="2200" i="1" smtClean="0">
                        <a:solidFill>
                          <a:srgbClr val="000099"/>
                        </a:solidFill>
                        <a:latin typeface="Times New Roman" pitchFamily="18" charset="0"/>
                        <a:ea typeface="Tahoma" pitchFamily="34" charset="0"/>
                        <a:cs typeface="Times New Roman" pitchFamily="18" charset="0"/>
                      </a:endParaRPr>
                    </a:p>
                    <a:p>
                      <a:pPr marL="0" marR="0" indent="0" algn="l" defTabSz="914400" rtl="0" eaLnBrk="1" fontAlgn="auto" latinLnBrk="0" hangingPunct="1">
                        <a:lnSpc>
                          <a:spcPts val="3000"/>
                        </a:lnSpc>
                        <a:spcBef>
                          <a:spcPts val="0"/>
                        </a:spcBef>
                        <a:spcAft>
                          <a:spcPts val="0"/>
                        </a:spcAft>
                        <a:buClrTx/>
                        <a:buSzTx/>
                        <a:buFont typeface="Wingdings"/>
                        <a:buChar char=""/>
                        <a:tabLst/>
                        <a:defRPr/>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Cộng</a:t>
                      </a:r>
                      <a:r>
                        <a:rPr lang="en-US" sz="2200" i="1" baseline="0" smtClean="0">
                          <a:solidFill>
                            <a:srgbClr val="000099"/>
                          </a:solidFill>
                          <a:latin typeface="Times New Roman" pitchFamily="18" charset="0"/>
                          <a:ea typeface="Tahoma" pitchFamily="34" charset="0"/>
                          <a:cs typeface="Times New Roman" pitchFamily="18" charset="0"/>
                        </a:rPr>
                        <a:t> hai số nguyên âm, ta </a:t>
                      </a:r>
                      <a:r>
                        <a:rPr lang="en-US" sz="2200" i="1" baseline="0" smtClean="0">
                          <a:solidFill>
                            <a:srgbClr val="FF0000"/>
                          </a:solidFill>
                          <a:latin typeface="Times New Roman" pitchFamily="18" charset="0"/>
                          <a:ea typeface="Tahoma" pitchFamily="34" charset="0"/>
                          <a:cs typeface="Times New Roman" pitchFamily="18" charset="0"/>
                        </a:rPr>
                        <a:t>cộng</a:t>
                      </a:r>
                      <a:r>
                        <a:rPr lang="en-US" sz="2200" i="1" baseline="0" smtClean="0">
                          <a:solidFill>
                            <a:srgbClr val="000099"/>
                          </a:solidFill>
                          <a:latin typeface="Times New Roman" pitchFamily="18" charset="0"/>
                          <a:ea typeface="Tahoma" pitchFamily="34" charset="0"/>
                          <a:cs typeface="Times New Roman" pitchFamily="18" charset="0"/>
                        </a:rPr>
                        <a:t> hai giá trị tuyệt đối của chúng rồi đặt dấu “-” trước kết quả.</a:t>
                      </a:r>
                      <a:endParaRPr lang="en-US" sz="2400" i="1" smtClean="0"/>
                    </a:p>
                  </a:txBody>
                  <a:tcPr/>
                </a:tc>
                <a:tc>
                  <a:txBody>
                    <a:bodyPr/>
                    <a:lstStyle/>
                    <a:p>
                      <a:pPr marL="0" marR="0" indent="0" algn="l" defTabSz="914400" rtl="0" eaLnBrk="1" fontAlgn="auto" latinLnBrk="0" hangingPunct="1">
                        <a:lnSpc>
                          <a:spcPts val="3000"/>
                        </a:lnSpc>
                        <a:spcBef>
                          <a:spcPts val="0"/>
                        </a:spcBef>
                        <a:spcAft>
                          <a:spcPts val="0"/>
                        </a:spcAft>
                        <a:buClrTx/>
                        <a:buSzTx/>
                        <a:buFont typeface="Wingdings"/>
                        <a:buChar char=""/>
                        <a:tabLst/>
                        <a:defRPr/>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Hai số nguyên đối nhau có tổng bằng 0.</a:t>
                      </a:r>
                    </a:p>
                    <a:p>
                      <a:pPr marL="0" marR="0" indent="0" algn="l" defTabSz="914400" rtl="0" eaLnBrk="1" fontAlgn="auto" latinLnBrk="0" hangingPunct="1">
                        <a:lnSpc>
                          <a:spcPts val="3000"/>
                        </a:lnSpc>
                        <a:spcBef>
                          <a:spcPts val="0"/>
                        </a:spcBef>
                        <a:spcAft>
                          <a:spcPts val="0"/>
                        </a:spcAft>
                        <a:buClrTx/>
                        <a:buSzTx/>
                        <a:buFont typeface="Wingdings"/>
                        <a:buChar char=""/>
                        <a:tabLst/>
                        <a:defRPr/>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Muốn cộng hai số  nguyên khác dấu không đối nhau, ta tìm </a:t>
                      </a:r>
                      <a:r>
                        <a:rPr lang="en-US" sz="2200" i="1" smtClean="0">
                          <a:solidFill>
                            <a:srgbClr val="FF0000"/>
                          </a:solidFill>
                          <a:latin typeface="Times New Roman" pitchFamily="18" charset="0"/>
                          <a:ea typeface="Tahoma" pitchFamily="34" charset="0"/>
                          <a:cs typeface="Times New Roman" pitchFamily="18" charset="0"/>
                        </a:rPr>
                        <a:t>hiệu </a:t>
                      </a:r>
                      <a:r>
                        <a:rPr lang="en-US" sz="2200" i="1" smtClean="0">
                          <a:solidFill>
                            <a:srgbClr val="000099"/>
                          </a:solidFill>
                          <a:latin typeface="Times New Roman" pitchFamily="18" charset="0"/>
                          <a:ea typeface="Tahoma" pitchFamily="34" charset="0"/>
                          <a:cs typeface="Times New Roman" pitchFamily="18" charset="0"/>
                        </a:rPr>
                        <a:t>hai giá trị tuyệt đối của chúng (số lớn </a:t>
                      </a:r>
                      <a:r>
                        <a:rPr lang="en-US" sz="2200" i="1" smtClean="0">
                          <a:solidFill>
                            <a:srgbClr val="FF0000"/>
                          </a:solidFill>
                          <a:latin typeface="Times New Roman" pitchFamily="18" charset="0"/>
                          <a:ea typeface="Tahoma" pitchFamily="34" charset="0"/>
                          <a:cs typeface="Times New Roman" pitchFamily="18" charset="0"/>
                        </a:rPr>
                        <a:t>trừ</a:t>
                      </a:r>
                      <a:r>
                        <a:rPr lang="en-US" sz="2200" i="1" smtClean="0">
                          <a:solidFill>
                            <a:srgbClr val="000099"/>
                          </a:solidFill>
                          <a:latin typeface="Times New Roman" pitchFamily="18" charset="0"/>
                          <a:ea typeface="Tahoma" pitchFamily="34" charset="0"/>
                          <a:cs typeface="Times New Roman" pitchFamily="18" charset="0"/>
                        </a:rPr>
                        <a:t> số nhỏ) rồi đặt trước kết quả tìm được dấu của số có giá trị tuyệt đối lớn hơn.</a:t>
                      </a:r>
                      <a:endParaRPr lang="en-US" sz="2400" i="1" smtClean="0"/>
                    </a:p>
                  </a:txBody>
                  <a:tcPr/>
                </a:tc>
              </a:tr>
            </a:tbl>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228600" y="1143000"/>
            <a:ext cx="5257800" cy="533400"/>
          </a:xfrm>
        </p:spPr>
        <p:txBody>
          <a:bodyPr>
            <a:normAutofit/>
          </a:bodyPr>
          <a:lstStyle/>
          <a:p>
            <a:pPr marL="457200" indent="-457200" algn="l"/>
            <a:r>
              <a:rPr lang="en-US" b="1" u="sng" smtClean="0"/>
              <a:t>2. Quy tắc cộng hai số nguyên khác dấu:</a:t>
            </a:r>
          </a:p>
          <a:p>
            <a:pPr marL="457200" indent="-457200" algn="l"/>
            <a:endParaRPr lang="en-US" b="1" u="sng"/>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0" name="Subtitle 2"/>
          <p:cNvSpPr txBox="1">
            <a:spLocks/>
          </p:cNvSpPr>
          <p:nvPr/>
        </p:nvSpPr>
        <p:spPr>
          <a:xfrm>
            <a:off x="304800" y="1676400"/>
            <a:ext cx="198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b="1" i="0" u="sng"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 Luyện</a:t>
            </a:r>
            <a:r>
              <a:rPr kumimoji="0" lang="en-US" sz="2200" b="1" i="0" u="sng"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tập</a:t>
            </a:r>
            <a:endParaRPr kumimoji="0" lang="en-US" sz="2200" b="1" i="0" u="sng"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3" name="Subtitle 2"/>
          <p:cNvSpPr txBox="1">
            <a:spLocks/>
          </p:cNvSpPr>
          <p:nvPr/>
        </p:nvSpPr>
        <p:spPr>
          <a:xfrm>
            <a:off x="533400" y="2133600"/>
            <a:ext cx="6400800" cy="914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u="sng"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Bài</a:t>
            </a:r>
            <a:r>
              <a:rPr kumimoji="0" lang="en-US" sz="2200" i="0" u="sng"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30. SGK trang 76</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So sánh:</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2" name="Subtitle 2"/>
          <p:cNvSpPr txBox="1">
            <a:spLocks/>
          </p:cNvSpPr>
          <p:nvPr/>
        </p:nvSpPr>
        <p:spPr>
          <a:xfrm>
            <a:off x="609600" y="2971800"/>
            <a:ext cx="3886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a</a:t>
            </a: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1763 + (- 2) </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1763;</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5" name="Subtitle 2"/>
          <p:cNvSpPr txBox="1">
            <a:spLocks/>
          </p:cNvSpPr>
          <p:nvPr/>
        </p:nvSpPr>
        <p:spPr>
          <a:xfrm>
            <a:off x="609600" y="4114800"/>
            <a:ext cx="3886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b</a:t>
            </a: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(- 105) + 5      </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 105;</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6" name="Subtitle 2"/>
          <p:cNvSpPr txBox="1">
            <a:spLocks/>
          </p:cNvSpPr>
          <p:nvPr/>
        </p:nvSpPr>
        <p:spPr>
          <a:xfrm>
            <a:off x="685800" y="5257800"/>
            <a:ext cx="3886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c</a:t>
            </a: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(- 29) + (- 11)         </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29.</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7" name="Rectangle 26"/>
          <p:cNvSpPr/>
          <p:nvPr/>
        </p:nvSpPr>
        <p:spPr>
          <a:xfrm>
            <a:off x="2369125" y="2971800"/>
            <a:ext cx="457200" cy="457200"/>
          </a:xfrm>
          <a:prstGeom prst="rect">
            <a:avLst/>
          </a:prstGeom>
          <a:no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286000" y="4114800"/>
            <a:ext cx="457200" cy="457200"/>
          </a:xfrm>
          <a:prstGeom prst="rect">
            <a:avLst/>
          </a:prstGeom>
          <a:no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2667000" y="5257800"/>
            <a:ext cx="457200" cy="457200"/>
          </a:xfrm>
          <a:prstGeom prst="rect">
            <a:avLst/>
          </a:prstGeom>
          <a:no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Brace 29"/>
          <p:cNvSpPr/>
          <p:nvPr/>
        </p:nvSpPr>
        <p:spPr>
          <a:xfrm rot="5400000">
            <a:off x="1562100" y="2781300"/>
            <a:ext cx="152400" cy="1295400"/>
          </a:xfrm>
          <a:prstGeom prst="rightBrace">
            <a:avLst>
              <a:gd name="adj1" fmla="val 70151"/>
              <a:gd name="adj2" fmla="val 50000"/>
            </a:avLst>
          </a:prstGeom>
          <a:ln w="28575">
            <a:solidFill>
              <a:srgbClr val="00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Subtitle 2"/>
          <p:cNvSpPr txBox="1">
            <a:spLocks/>
          </p:cNvSpPr>
          <p:nvPr/>
        </p:nvSpPr>
        <p:spPr>
          <a:xfrm>
            <a:off x="1267690" y="3505200"/>
            <a:ext cx="838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1761</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3" name="Right Brace 32"/>
          <p:cNvSpPr/>
          <p:nvPr/>
        </p:nvSpPr>
        <p:spPr>
          <a:xfrm rot="5400000">
            <a:off x="1513610" y="3924300"/>
            <a:ext cx="152400" cy="1295400"/>
          </a:xfrm>
          <a:prstGeom prst="rightBrace">
            <a:avLst>
              <a:gd name="adj1" fmla="val 70151"/>
              <a:gd name="adj2" fmla="val 50000"/>
            </a:avLst>
          </a:prstGeom>
          <a:ln w="28575">
            <a:solidFill>
              <a:srgbClr val="00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Subtitle 2"/>
          <p:cNvSpPr txBox="1">
            <a:spLocks/>
          </p:cNvSpPr>
          <p:nvPr/>
        </p:nvSpPr>
        <p:spPr>
          <a:xfrm>
            <a:off x="1205345" y="4634345"/>
            <a:ext cx="838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-100</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5" name="Right Brace 34"/>
          <p:cNvSpPr/>
          <p:nvPr/>
        </p:nvSpPr>
        <p:spPr>
          <a:xfrm rot="5400000">
            <a:off x="1766455" y="4966855"/>
            <a:ext cx="152400" cy="1496290"/>
          </a:xfrm>
          <a:prstGeom prst="rightBrace">
            <a:avLst>
              <a:gd name="adj1" fmla="val 70151"/>
              <a:gd name="adj2" fmla="val 50000"/>
            </a:avLst>
          </a:prstGeom>
          <a:ln w="28575">
            <a:solidFill>
              <a:srgbClr val="00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Subtitle 2"/>
          <p:cNvSpPr txBox="1">
            <a:spLocks/>
          </p:cNvSpPr>
          <p:nvPr/>
        </p:nvSpPr>
        <p:spPr>
          <a:xfrm>
            <a:off x="1475510" y="5742710"/>
            <a:ext cx="838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- 40</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7" name="Subtitle 2"/>
          <p:cNvSpPr txBox="1">
            <a:spLocks/>
          </p:cNvSpPr>
          <p:nvPr/>
        </p:nvSpPr>
        <p:spPr>
          <a:xfrm>
            <a:off x="2403765" y="2964875"/>
            <a:ext cx="3810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b="1" smtClean="0">
                <a:solidFill>
                  <a:srgbClr val="000099"/>
                </a:solidFill>
                <a:latin typeface="Times New Roman" pitchFamily="18" charset="0"/>
                <a:ea typeface="Tahoma" pitchFamily="34" charset="0"/>
                <a:cs typeface="Times New Roman" pitchFamily="18" charset="0"/>
              </a:rPr>
              <a:t>&lt;</a:t>
            </a:r>
            <a:endParaRPr kumimoji="0" lang="en-US" sz="2400" b="1"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8" name="Subtitle 2"/>
          <p:cNvSpPr txBox="1">
            <a:spLocks/>
          </p:cNvSpPr>
          <p:nvPr/>
        </p:nvSpPr>
        <p:spPr>
          <a:xfrm>
            <a:off x="2715490" y="5278585"/>
            <a:ext cx="3810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b="1" smtClean="0">
                <a:solidFill>
                  <a:srgbClr val="000099"/>
                </a:solidFill>
                <a:latin typeface="Times New Roman" pitchFamily="18" charset="0"/>
                <a:ea typeface="Tahoma" pitchFamily="34" charset="0"/>
                <a:cs typeface="Times New Roman" pitchFamily="18" charset="0"/>
              </a:rPr>
              <a:t>&lt;</a:t>
            </a:r>
            <a:endParaRPr kumimoji="0" lang="en-US" sz="2400" b="1"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9" name="Subtitle 2"/>
          <p:cNvSpPr txBox="1">
            <a:spLocks/>
          </p:cNvSpPr>
          <p:nvPr/>
        </p:nvSpPr>
        <p:spPr>
          <a:xfrm>
            <a:off x="2313710" y="4094020"/>
            <a:ext cx="3810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b="1" smtClean="0">
                <a:solidFill>
                  <a:srgbClr val="000099"/>
                </a:solidFill>
                <a:latin typeface="Times New Roman" pitchFamily="18" charset="0"/>
                <a:ea typeface="Tahoma" pitchFamily="34" charset="0"/>
                <a:cs typeface="Times New Roman" pitchFamily="18" charset="0"/>
              </a:rPr>
              <a:t>&gt;</a:t>
            </a:r>
            <a:endParaRPr kumimoji="0" lang="en-US" sz="2400" b="1"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40" name="Cloud Callout 39"/>
          <p:cNvSpPr/>
          <p:nvPr/>
        </p:nvSpPr>
        <p:spPr>
          <a:xfrm>
            <a:off x="3886200" y="1295400"/>
            <a:ext cx="4572000" cy="2057400"/>
          </a:xfrm>
          <a:prstGeom prst="cloudCallout">
            <a:avLst>
              <a:gd name="adj1" fmla="val -81867"/>
              <a:gd name="adj2" fmla="val 61935"/>
            </a:avLst>
          </a:prstGeom>
          <a:blipFill>
            <a:blip r:embed="rId4" cstate="print"/>
            <a:stretch>
              <a:fillRect/>
            </a:stretch>
          </a:blip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smtClean="0">
                <a:solidFill>
                  <a:srgbClr val="000099"/>
                </a:solidFill>
                <a:latin typeface="Times New Roman" pitchFamily="18" charset="0"/>
                <a:cs typeface="Times New Roman" pitchFamily="18" charset="0"/>
              </a:rPr>
              <a:t>Nêu nhận xét về kết quả khi cộng  một số với số nguyên âm? Số nguyên dương?</a:t>
            </a:r>
            <a:endParaRPr lang="en-US" sz="2200">
              <a:solidFill>
                <a:srgbClr val="000099"/>
              </a:solidFill>
              <a:latin typeface="Times New Roman" pitchFamily="18" charset="0"/>
              <a:cs typeface="Times New Roman" pitchFamily="18" charset="0"/>
            </a:endParaRPr>
          </a:p>
        </p:txBody>
      </p:sp>
      <p:sp>
        <p:nvSpPr>
          <p:cNvPr id="41" name="Cloud Callout 40"/>
          <p:cNvSpPr/>
          <p:nvPr/>
        </p:nvSpPr>
        <p:spPr>
          <a:xfrm>
            <a:off x="4038600" y="2895600"/>
            <a:ext cx="4572000" cy="2057400"/>
          </a:xfrm>
          <a:prstGeom prst="cloudCallout">
            <a:avLst>
              <a:gd name="adj1" fmla="val -56413"/>
              <a:gd name="adj2" fmla="val 22204"/>
            </a:avLst>
          </a:prstGeom>
          <a:blipFill>
            <a:blip r:embed="rId4" cstate="print"/>
            <a:stretch>
              <a:fillRect/>
            </a:stretch>
          </a:blip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smtClean="0">
                <a:solidFill>
                  <a:srgbClr val="000099"/>
                </a:solidFill>
                <a:latin typeface="Times New Roman" pitchFamily="18" charset="0"/>
                <a:cs typeface="Times New Roman" pitchFamily="18" charset="0"/>
              </a:rPr>
              <a:t>Khi cộng  một số với số nguyên âm ta được kết quả </a:t>
            </a:r>
            <a:r>
              <a:rPr lang="en-US" sz="2200" b="1" i="1" smtClean="0">
                <a:solidFill>
                  <a:srgbClr val="000099"/>
                </a:solidFill>
                <a:latin typeface="Times New Roman" pitchFamily="18" charset="0"/>
                <a:cs typeface="Times New Roman" pitchFamily="18" charset="0"/>
              </a:rPr>
              <a:t>nhỏ hơn </a:t>
            </a:r>
            <a:r>
              <a:rPr lang="en-US" sz="2200" smtClean="0">
                <a:solidFill>
                  <a:srgbClr val="000099"/>
                </a:solidFill>
                <a:latin typeface="Times New Roman" pitchFamily="18" charset="0"/>
                <a:cs typeface="Times New Roman" pitchFamily="18" charset="0"/>
              </a:rPr>
              <a:t>số ban đầu.</a:t>
            </a:r>
            <a:endParaRPr lang="en-US" sz="2200">
              <a:solidFill>
                <a:srgbClr val="000099"/>
              </a:solidFill>
              <a:latin typeface="Times New Roman" pitchFamily="18" charset="0"/>
              <a:cs typeface="Times New Roman" pitchFamily="18" charset="0"/>
            </a:endParaRPr>
          </a:p>
        </p:txBody>
      </p:sp>
      <p:sp>
        <p:nvSpPr>
          <p:cNvPr id="42" name="Cloud Callout 41"/>
          <p:cNvSpPr/>
          <p:nvPr/>
        </p:nvSpPr>
        <p:spPr>
          <a:xfrm>
            <a:off x="3810000" y="4419600"/>
            <a:ext cx="4953000" cy="2057400"/>
          </a:xfrm>
          <a:prstGeom prst="cloudCallout">
            <a:avLst>
              <a:gd name="adj1" fmla="val -52287"/>
              <a:gd name="adj2" fmla="val 11430"/>
            </a:avLst>
          </a:prstGeom>
          <a:blipFill>
            <a:blip r:embed="rId4" cstate="print"/>
            <a:stretch>
              <a:fillRect/>
            </a:stretch>
          </a:blip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smtClean="0">
                <a:solidFill>
                  <a:srgbClr val="000099"/>
                </a:solidFill>
                <a:latin typeface="Times New Roman" pitchFamily="18" charset="0"/>
                <a:cs typeface="Times New Roman" pitchFamily="18" charset="0"/>
              </a:rPr>
              <a:t>Khi cộng  một số với số nguyên dương ta được kết quả </a:t>
            </a:r>
            <a:r>
              <a:rPr lang="en-US" sz="2200" b="1" i="1" smtClean="0">
                <a:solidFill>
                  <a:srgbClr val="000099"/>
                </a:solidFill>
                <a:latin typeface="Times New Roman" pitchFamily="18" charset="0"/>
                <a:cs typeface="Times New Roman" pitchFamily="18" charset="0"/>
              </a:rPr>
              <a:t>lớn hơn </a:t>
            </a:r>
            <a:r>
              <a:rPr lang="en-US" sz="2200" smtClean="0">
                <a:solidFill>
                  <a:srgbClr val="000099"/>
                </a:solidFill>
                <a:latin typeface="Times New Roman" pitchFamily="18" charset="0"/>
                <a:cs typeface="Times New Roman" pitchFamily="18" charset="0"/>
              </a:rPr>
              <a:t>số ban đầu.</a:t>
            </a:r>
            <a:endParaRPr lang="en-US" sz="2200">
              <a:solidFill>
                <a:srgbClr val="000099"/>
              </a:solidFill>
              <a:latin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box(in)">
                                      <p:cBhvr>
                                        <p:cTn id="10" dur="500"/>
                                        <p:tgtEl>
                                          <p:spTgt spid="2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box(in)">
                                      <p:cBhvr>
                                        <p:cTn id="13" dur="500"/>
                                        <p:tgtEl>
                                          <p:spTgt spid="2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box(in)">
                                      <p:cBhvr>
                                        <p:cTn id="16" dur="500"/>
                                        <p:tgtEl>
                                          <p:spTgt spid="27"/>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ox(in)">
                                      <p:cBhvr>
                                        <p:cTn id="19" dur="500"/>
                                        <p:tgtEl>
                                          <p:spTgt spid="22"/>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ox(in)">
                                      <p:cBhvr>
                                        <p:cTn id="22" dur="500"/>
                                        <p:tgtEl>
                                          <p:spTgt spid="25"/>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box(in)">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box(in)">
                                      <p:cBhvr>
                                        <p:cTn id="30" dur="500"/>
                                        <p:tgtEl>
                                          <p:spTgt spid="30"/>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box(in)">
                                      <p:cBhvr>
                                        <p:cTn id="33" dur="500"/>
                                        <p:tgtEl>
                                          <p:spTgt spid="31"/>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box(in)">
                                      <p:cBhvr>
                                        <p:cTn id="38" dur="500"/>
                                        <p:tgtEl>
                                          <p:spTgt spid="37"/>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box(in)">
                                      <p:cBhvr>
                                        <p:cTn id="43" dur="500"/>
                                        <p:tgtEl>
                                          <p:spTgt spid="33"/>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box(in)">
                                      <p:cBhvr>
                                        <p:cTn id="46" dur="500"/>
                                        <p:tgtEl>
                                          <p:spTgt spid="34"/>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box(in)">
                                      <p:cBhvr>
                                        <p:cTn id="51" dur="500"/>
                                        <p:tgtEl>
                                          <p:spTgt spid="39"/>
                                        </p:tgtEl>
                                      </p:cBhvr>
                                    </p:animEffect>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box(in)">
                                      <p:cBhvr>
                                        <p:cTn id="56" dur="500"/>
                                        <p:tgtEl>
                                          <p:spTgt spid="35"/>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box(in)">
                                      <p:cBhvr>
                                        <p:cTn id="59" dur="5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box(in)">
                                      <p:cBhvr>
                                        <p:cTn id="64" dur="500"/>
                                        <p:tgtEl>
                                          <p:spTgt spid="38"/>
                                        </p:tgtEl>
                                      </p:cBhvr>
                                    </p:animEffect>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grpId="0" nodeType="click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box(in)">
                                      <p:cBhvr>
                                        <p:cTn id="69" dur="500"/>
                                        <p:tgtEl>
                                          <p:spTgt spid="40"/>
                                        </p:tgtEl>
                                      </p:cBhvr>
                                    </p:animEffect>
                                  </p:childTnLst>
                                </p:cTn>
                              </p:par>
                            </p:childTnLst>
                          </p:cTn>
                        </p:par>
                      </p:childTnLst>
                    </p:cTn>
                  </p:par>
                  <p:par>
                    <p:cTn id="70" fill="hold">
                      <p:stCondLst>
                        <p:cond delay="indefinite"/>
                      </p:stCondLst>
                      <p:childTnLst>
                        <p:par>
                          <p:cTn id="71" fill="hold">
                            <p:stCondLst>
                              <p:cond delay="0"/>
                            </p:stCondLst>
                            <p:childTnLst>
                              <p:par>
                                <p:cTn id="72" presetID="4" presetClass="entr" presetSubtype="16" fill="hold" grpId="0" nodeType="clickEffect">
                                  <p:stCondLst>
                                    <p:cond delay="0"/>
                                  </p:stCondLst>
                                  <p:childTnLst>
                                    <p:set>
                                      <p:cBhvr>
                                        <p:cTn id="73" dur="1" fill="hold">
                                          <p:stCondLst>
                                            <p:cond delay="0"/>
                                          </p:stCondLst>
                                        </p:cTn>
                                        <p:tgtEl>
                                          <p:spTgt spid="41"/>
                                        </p:tgtEl>
                                        <p:attrNameLst>
                                          <p:attrName>style.visibility</p:attrName>
                                        </p:attrNameLst>
                                      </p:cBhvr>
                                      <p:to>
                                        <p:strVal val="visible"/>
                                      </p:to>
                                    </p:set>
                                    <p:animEffect transition="in" filter="box(in)">
                                      <p:cBhvr>
                                        <p:cTn id="74" dur="500"/>
                                        <p:tgtEl>
                                          <p:spTgt spid="41"/>
                                        </p:tgtEl>
                                      </p:cBhvr>
                                    </p:animEffect>
                                  </p:childTnLst>
                                </p:cTn>
                              </p:par>
                            </p:childTnLst>
                          </p:cTn>
                        </p:par>
                      </p:childTnLst>
                    </p:cTn>
                  </p:par>
                  <p:par>
                    <p:cTn id="75" fill="hold">
                      <p:stCondLst>
                        <p:cond delay="indefinite"/>
                      </p:stCondLst>
                      <p:childTnLst>
                        <p:par>
                          <p:cTn id="76" fill="hold">
                            <p:stCondLst>
                              <p:cond delay="0"/>
                            </p:stCondLst>
                            <p:childTnLst>
                              <p:par>
                                <p:cTn id="77" presetID="4" presetClass="entr" presetSubtype="16" fill="hold" grpId="0" nodeType="click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box(in)">
                                      <p:cBhvr>
                                        <p:cTn id="79" dur="500"/>
                                        <p:tgtEl>
                                          <p:spTgt spid="42"/>
                                        </p:tgtEl>
                                      </p:cBhvr>
                                    </p:animEffect>
                                  </p:childTnLst>
                                </p:cTn>
                              </p:par>
                            </p:childTnLst>
                          </p:cTn>
                        </p:par>
                      </p:childTnLst>
                    </p:cTn>
                  </p:par>
                  <p:par>
                    <p:cTn id="80" fill="hold">
                      <p:stCondLst>
                        <p:cond delay="indefinite"/>
                      </p:stCondLst>
                      <p:childTnLst>
                        <p:par>
                          <p:cTn id="81" fill="hold">
                            <p:stCondLst>
                              <p:cond delay="0"/>
                            </p:stCondLst>
                            <p:childTnLst>
                              <p:par>
                                <p:cTn id="82" presetID="4" presetClass="exit" presetSubtype="16" fill="hold" grpId="1" nodeType="clickEffect">
                                  <p:stCondLst>
                                    <p:cond delay="0"/>
                                  </p:stCondLst>
                                  <p:childTnLst>
                                    <p:animEffect transition="out" filter="box(in)">
                                      <p:cBhvr>
                                        <p:cTn id="83" dur="500"/>
                                        <p:tgtEl>
                                          <p:spTgt spid="40"/>
                                        </p:tgtEl>
                                      </p:cBhvr>
                                    </p:animEffect>
                                    <p:set>
                                      <p:cBhvr>
                                        <p:cTn id="84" dur="1" fill="hold">
                                          <p:stCondLst>
                                            <p:cond delay="499"/>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2" grpId="0"/>
      <p:bldP spid="25" grpId="0"/>
      <p:bldP spid="26" grpId="0"/>
      <p:bldP spid="27" grpId="0" animBg="1"/>
      <p:bldP spid="28" grpId="0" animBg="1"/>
      <p:bldP spid="29" grpId="0" animBg="1"/>
      <p:bldP spid="30" grpId="0" animBg="1"/>
      <p:bldP spid="31" grpId="0"/>
      <p:bldP spid="33" grpId="0" animBg="1"/>
      <p:bldP spid="34" grpId="0"/>
      <p:bldP spid="35" grpId="0" animBg="1"/>
      <p:bldP spid="36" grpId="0"/>
      <p:bldP spid="37" grpId="0"/>
      <p:bldP spid="38" grpId="0"/>
      <p:bldP spid="39" grpId="0"/>
      <p:bldP spid="40" grpId="0" animBg="1"/>
      <p:bldP spid="40" grpId="1" animBg="1"/>
      <p:bldP spid="41" grpId="0" animBg="1"/>
      <p:bldP spid="4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4578" name="Picture 2" descr="Kết quả hình ảnh cho bác giáp"/>
          <p:cNvPicPr>
            <a:picLocks noChangeAspect="1" noChangeArrowheads="1"/>
          </p:cNvPicPr>
          <p:nvPr/>
        </p:nvPicPr>
        <p:blipFill>
          <a:blip r:embed="rId3"/>
          <a:srcRect/>
          <a:stretch>
            <a:fillRect/>
          </a:stretch>
        </p:blipFill>
        <p:spPr bwMode="auto">
          <a:xfrm>
            <a:off x="914400" y="2057400"/>
            <a:ext cx="6019800" cy="4394455"/>
          </a:xfrm>
          <a:prstGeom prst="rect">
            <a:avLst/>
          </a:prstGeom>
          <a:noFill/>
        </p:spPr>
      </p:pic>
      <p:sp>
        <p:nvSpPr>
          <p:cNvPr id="5" name="Rectangle 4"/>
          <p:cNvSpPr/>
          <p:nvPr/>
        </p:nvSpPr>
        <p:spPr>
          <a:xfrm>
            <a:off x="4191000" y="2057400"/>
            <a:ext cx="2743200" cy="2133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rgbClr val="000099"/>
                </a:solidFill>
                <a:latin typeface="Times New Roman" pitchFamily="18" charset="0"/>
                <a:cs typeface="Times New Roman" pitchFamily="18" charset="0"/>
              </a:rPr>
              <a:t>(-22) + (12)</a:t>
            </a:r>
            <a:endParaRPr lang="en-US" sz="2400">
              <a:solidFill>
                <a:srgbClr val="000099"/>
              </a:solidFill>
              <a:latin typeface="Times New Roman" pitchFamily="18" charset="0"/>
              <a:cs typeface="Times New Roman" pitchFamily="18" charset="0"/>
            </a:endParaRPr>
          </a:p>
        </p:txBody>
      </p:sp>
      <p:sp>
        <p:nvSpPr>
          <p:cNvPr id="6" name="Rectangle 5"/>
          <p:cNvSpPr/>
          <p:nvPr/>
        </p:nvSpPr>
        <p:spPr>
          <a:xfrm>
            <a:off x="4953000" y="4191000"/>
            <a:ext cx="1981200" cy="2286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rgbClr val="000099"/>
                </a:solidFill>
                <a:latin typeface="Times New Roman" pitchFamily="18" charset="0"/>
                <a:cs typeface="Times New Roman" pitchFamily="18" charset="0"/>
              </a:rPr>
              <a:t>(-15) + (-5)</a:t>
            </a:r>
            <a:endParaRPr lang="en-US" sz="2400">
              <a:solidFill>
                <a:srgbClr val="000099"/>
              </a:solidFill>
              <a:latin typeface="Times New Roman" pitchFamily="18" charset="0"/>
              <a:cs typeface="Times New Roman" pitchFamily="18" charset="0"/>
            </a:endParaRPr>
          </a:p>
        </p:txBody>
      </p:sp>
      <p:sp>
        <p:nvSpPr>
          <p:cNvPr id="7" name="Rectangle 6"/>
          <p:cNvSpPr/>
          <p:nvPr/>
        </p:nvSpPr>
        <p:spPr>
          <a:xfrm>
            <a:off x="2895600" y="4191000"/>
            <a:ext cx="2057400" cy="2286000"/>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rgbClr val="000099"/>
                </a:solidFill>
                <a:latin typeface="Times New Roman" pitchFamily="18" charset="0"/>
                <a:cs typeface="Times New Roman" pitchFamily="18" charset="0"/>
              </a:rPr>
              <a:t>20 + (-11)</a:t>
            </a:r>
            <a:endParaRPr lang="en-US" sz="2400">
              <a:solidFill>
                <a:srgbClr val="000099"/>
              </a:solidFill>
              <a:latin typeface="Times New Roman" pitchFamily="18" charset="0"/>
              <a:cs typeface="Times New Roman" pitchFamily="18" charset="0"/>
            </a:endParaRPr>
          </a:p>
        </p:txBody>
      </p:sp>
      <p:sp>
        <p:nvSpPr>
          <p:cNvPr id="8" name="Rectangle 7"/>
          <p:cNvSpPr/>
          <p:nvPr/>
        </p:nvSpPr>
        <p:spPr>
          <a:xfrm>
            <a:off x="914400" y="4191000"/>
            <a:ext cx="1981200" cy="2286000"/>
          </a:xfrm>
          <a:prstGeom prst="rect">
            <a:avLst/>
          </a:prstGeom>
          <a:solidFill>
            <a:srgbClr val="FF33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rgbClr val="000099"/>
                </a:solidFill>
                <a:latin typeface="Times New Roman" pitchFamily="18" charset="0"/>
                <a:cs typeface="Times New Roman" pitchFamily="18" charset="0"/>
              </a:rPr>
              <a:t>(-2) + 9</a:t>
            </a:r>
            <a:endParaRPr lang="en-US" sz="2400">
              <a:solidFill>
                <a:srgbClr val="000099"/>
              </a:solidFill>
              <a:latin typeface="Times New Roman" pitchFamily="18" charset="0"/>
              <a:cs typeface="Times New Roman" pitchFamily="18" charset="0"/>
            </a:endParaRPr>
          </a:p>
        </p:txBody>
      </p:sp>
      <p:sp>
        <p:nvSpPr>
          <p:cNvPr id="9" name="Rectangle 8"/>
          <p:cNvSpPr/>
          <p:nvPr/>
        </p:nvSpPr>
        <p:spPr>
          <a:xfrm>
            <a:off x="914400" y="2057400"/>
            <a:ext cx="3276600" cy="213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191000" y="2057400"/>
            <a:ext cx="2743200" cy="2133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mtClean="0">
                <a:solidFill>
                  <a:srgbClr val="000099"/>
                </a:solidFill>
                <a:latin typeface="Times New Roman" pitchFamily="18" charset="0"/>
                <a:cs typeface="Times New Roman" pitchFamily="18" charset="0"/>
              </a:rPr>
              <a:t>?</a:t>
            </a:r>
            <a:endParaRPr lang="en-US" sz="3600">
              <a:solidFill>
                <a:srgbClr val="000099"/>
              </a:solidFill>
              <a:latin typeface="Times New Roman" pitchFamily="18" charset="0"/>
              <a:cs typeface="Times New Roman" pitchFamily="18" charset="0"/>
            </a:endParaRPr>
          </a:p>
        </p:txBody>
      </p:sp>
      <p:sp>
        <p:nvSpPr>
          <p:cNvPr id="11" name="Rectangle 10"/>
          <p:cNvSpPr/>
          <p:nvPr/>
        </p:nvSpPr>
        <p:spPr>
          <a:xfrm>
            <a:off x="4953000" y="4191000"/>
            <a:ext cx="1981200" cy="2286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mtClean="0">
                <a:solidFill>
                  <a:schemeClr val="bg1"/>
                </a:solidFill>
                <a:latin typeface="Times New Roman" pitchFamily="18" charset="0"/>
                <a:cs typeface="Times New Roman" pitchFamily="18" charset="0"/>
              </a:rPr>
              <a:t>?</a:t>
            </a:r>
            <a:endParaRPr lang="en-US" sz="3600">
              <a:solidFill>
                <a:schemeClr val="bg1"/>
              </a:solidFill>
              <a:latin typeface="Times New Roman" pitchFamily="18" charset="0"/>
              <a:cs typeface="Times New Roman" pitchFamily="18" charset="0"/>
            </a:endParaRPr>
          </a:p>
        </p:txBody>
      </p:sp>
      <p:sp>
        <p:nvSpPr>
          <p:cNvPr id="12" name="Rectangle 11"/>
          <p:cNvSpPr/>
          <p:nvPr/>
        </p:nvSpPr>
        <p:spPr>
          <a:xfrm>
            <a:off x="2895600" y="4191000"/>
            <a:ext cx="2057400" cy="2286000"/>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mtClean="0">
                <a:solidFill>
                  <a:srgbClr val="000099"/>
                </a:solidFill>
                <a:latin typeface="Times New Roman" pitchFamily="18" charset="0"/>
                <a:cs typeface="Times New Roman" pitchFamily="18" charset="0"/>
              </a:rPr>
              <a:t>?</a:t>
            </a:r>
            <a:endParaRPr lang="en-US" sz="3600">
              <a:solidFill>
                <a:srgbClr val="000099"/>
              </a:solidFill>
              <a:latin typeface="Times New Roman" pitchFamily="18" charset="0"/>
              <a:cs typeface="Times New Roman" pitchFamily="18" charset="0"/>
            </a:endParaRPr>
          </a:p>
        </p:txBody>
      </p:sp>
      <p:sp>
        <p:nvSpPr>
          <p:cNvPr id="13" name="Rectangle 12"/>
          <p:cNvSpPr/>
          <p:nvPr/>
        </p:nvSpPr>
        <p:spPr>
          <a:xfrm>
            <a:off x="914400" y="4191000"/>
            <a:ext cx="1981200" cy="2286000"/>
          </a:xfrm>
          <a:prstGeom prst="rect">
            <a:avLst/>
          </a:prstGeom>
          <a:solidFill>
            <a:srgbClr val="FF33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mtClean="0">
                <a:solidFill>
                  <a:schemeClr val="bg1"/>
                </a:solidFill>
                <a:latin typeface="Times New Roman" pitchFamily="18" charset="0"/>
                <a:cs typeface="Times New Roman" pitchFamily="18" charset="0"/>
              </a:rPr>
              <a:t>?</a:t>
            </a:r>
            <a:endParaRPr lang="en-US" sz="3600">
              <a:solidFill>
                <a:schemeClr val="bg1"/>
              </a:solidFill>
              <a:latin typeface="Times New Roman" pitchFamily="18" charset="0"/>
              <a:cs typeface="Times New Roman" pitchFamily="18" charset="0"/>
            </a:endParaRPr>
          </a:p>
        </p:txBody>
      </p:sp>
      <p:sp>
        <p:nvSpPr>
          <p:cNvPr id="14" name="Subtitle 2"/>
          <p:cNvSpPr txBox="1">
            <a:spLocks/>
          </p:cNvSpPr>
          <p:nvPr/>
        </p:nvSpPr>
        <p:spPr>
          <a:xfrm>
            <a:off x="533400" y="1219200"/>
            <a:ext cx="8001000" cy="914400"/>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Em hãy</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trả lời các câu hỏi dưới các mảnh ghép để biết người trong bức ảnh sau là ai nhé?</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pic>
        <p:nvPicPr>
          <p:cNvPr id="2050" name="Picture 2" descr="Image by FlamingText.com"/>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362200" y="314324"/>
            <a:ext cx="4191000" cy="1133476"/>
          </a:xfrm>
          <a:prstGeom prst="rect">
            <a:avLst/>
          </a:prstGeom>
          <a:noFill/>
        </p:spPr>
      </p:pic>
      <p:pic>
        <p:nvPicPr>
          <p:cNvPr id="2052" name="Picture 4" descr="Image by FlamingText.com"/>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066800" y="2286000"/>
            <a:ext cx="2962216" cy="14382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4" presetClass="exit" presetSubtype="16" fill="hold" grpId="0" nodeType="clickEffect">
                                  <p:stCondLst>
                                    <p:cond delay="0"/>
                                  </p:stCondLst>
                                  <p:childTnLst>
                                    <p:animEffect transition="out" filter="box(in)">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4" restart="whenNotActive" fill="hold" evtFilter="cancelBubble" nodeType="interactiveSeq">
                <p:stCondLst>
                  <p:cond evt="onClick" delay="0">
                    <p:tgtEl>
                      <p:spTgt spid="6"/>
                    </p:tgtEl>
                  </p:cond>
                </p:stCondLst>
                <p:endSync evt="end" delay="0">
                  <p:rtn val="all"/>
                </p:endSync>
                <p:childTnLst>
                  <p:par>
                    <p:cTn id="15" fill="hold">
                      <p:stCondLst>
                        <p:cond delay="0"/>
                      </p:stCondLst>
                      <p:childTnLst>
                        <p:par>
                          <p:cTn id="16" fill="hold">
                            <p:stCondLst>
                              <p:cond delay="0"/>
                            </p:stCondLst>
                            <p:childTnLst>
                              <p:par>
                                <p:cTn id="17" presetID="4" presetClass="exit" presetSubtype="16" fill="hold" grpId="0" nodeType="clickEffect">
                                  <p:stCondLst>
                                    <p:cond delay="0"/>
                                  </p:stCondLst>
                                  <p:childTnLst>
                                    <p:animEffect transition="out" filter="box(in)">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20" restart="whenNotActive" fill="hold" evtFilter="cancelBubble" nodeType="interactiveSeq">
                <p:stCondLst>
                  <p:cond evt="onClick" delay="0">
                    <p:tgtEl>
                      <p:spTgt spid="7"/>
                    </p:tgtEl>
                  </p:cond>
                </p:stCondLst>
                <p:endSync evt="end" delay="0">
                  <p:rtn val="all"/>
                </p:endSync>
                <p:childTnLst>
                  <p:par>
                    <p:cTn id="21" fill="hold">
                      <p:stCondLst>
                        <p:cond delay="0"/>
                      </p:stCondLst>
                      <p:childTnLst>
                        <p:par>
                          <p:cTn id="22" fill="hold">
                            <p:stCondLst>
                              <p:cond delay="0"/>
                            </p:stCondLst>
                            <p:childTnLst>
                              <p:par>
                                <p:cTn id="23" presetID="4" presetClass="exit" presetSubtype="16" fill="hold" grpId="0" nodeType="clickEffect">
                                  <p:stCondLst>
                                    <p:cond delay="0"/>
                                  </p:stCondLst>
                                  <p:childTnLst>
                                    <p:animEffect transition="out" filter="box(in)">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26" restart="whenNotActive" fill="hold" evtFilter="cancelBubble" nodeType="interactiveSeq">
                <p:stCondLst>
                  <p:cond evt="onClick" delay="0">
                    <p:tgtEl>
                      <p:spTgt spid="8"/>
                    </p:tgtEl>
                  </p:cond>
                </p:stCondLst>
                <p:endSync evt="end" delay="0">
                  <p:rtn val="all"/>
                </p:endSync>
                <p:childTnLst>
                  <p:par>
                    <p:cTn id="27" fill="hold">
                      <p:stCondLst>
                        <p:cond delay="0"/>
                      </p:stCondLst>
                      <p:childTnLst>
                        <p:par>
                          <p:cTn id="28" fill="hold">
                            <p:stCondLst>
                              <p:cond delay="0"/>
                            </p:stCondLst>
                            <p:childTnLst>
                              <p:par>
                                <p:cTn id="29" presetID="4" presetClass="exit" presetSubtype="16" fill="hold" grpId="0" nodeType="clickEffect">
                                  <p:stCondLst>
                                    <p:cond delay="0"/>
                                  </p:stCondLst>
                                  <p:childTnLst>
                                    <p:animEffect transition="out" filter="box(in)">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32" restart="whenNotActive" fill="hold" evtFilter="cancelBubble" nodeType="interactiveSeq">
                <p:stCondLst>
                  <p:cond evt="onClick" delay="0">
                    <p:tgtEl>
                      <p:spTgt spid="9"/>
                    </p:tgtEl>
                  </p:cond>
                </p:stCondLst>
                <p:endSync evt="end" delay="0">
                  <p:rtn val="all"/>
                </p:endSync>
                <p:childTnLst>
                  <p:par>
                    <p:cTn id="33" fill="hold">
                      <p:stCondLst>
                        <p:cond delay="0"/>
                      </p:stCondLst>
                      <p:childTnLst>
                        <p:par>
                          <p:cTn id="34" fill="hold">
                            <p:stCondLst>
                              <p:cond delay="0"/>
                            </p:stCondLst>
                            <p:childTnLst>
                              <p:par>
                                <p:cTn id="35" presetID="4" presetClass="exit" presetSubtype="16" fill="hold" grpId="0" nodeType="clickEffect">
                                  <p:stCondLst>
                                    <p:cond delay="0"/>
                                  </p:stCondLst>
                                  <p:childTnLst>
                                    <p:animEffect transition="out" filter="box(in)">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38" restart="whenNotActive" fill="hold" evtFilter="cancelBubble" nodeType="interactiveSeq">
                <p:stCondLst>
                  <p:cond evt="onClick" delay="0">
                    <p:tgtEl>
                      <p:spTgt spid="10"/>
                    </p:tgtEl>
                  </p:cond>
                </p:stCondLst>
                <p:endSync evt="end" delay="0">
                  <p:rtn val="all"/>
                </p:endSync>
                <p:childTnLst>
                  <p:par>
                    <p:cTn id="39" fill="hold">
                      <p:stCondLst>
                        <p:cond delay="0"/>
                      </p:stCondLst>
                      <p:childTnLst>
                        <p:par>
                          <p:cTn id="40" fill="hold">
                            <p:stCondLst>
                              <p:cond delay="0"/>
                            </p:stCondLst>
                            <p:childTnLst>
                              <p:par>
                                <p:cTn id="41" presetID="4" presetClass="exit" presetSubtype="16" fill="hold" grpId="0" nodeType="clickEffect">
                                  <p:stCondLst>
                                    <p:cond delay="0"/>
                                  </p:stCondLst>
                                  <p:childTnLst>
                                    <p:animEffect transition="out" filter="box(in)">
                                      <p:cBhvr>
                                        <p:cTn id="42" dur="500"/>
                                        <p:tgtEl>
                                          <p:spTgt spid="10"/>
                                        </p:tgtEl>
                                      </p:cBhvr>
                                    </p:animEffect>
                                    <p:set>
                                      <p:cBhvr>
                                        <p:cTn id="43"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44" restart="whenNotActive" fill="hold" evtFilter="cancelBubble" nodeType="interactiveSeq">
                <p:stCondLst>
                  <p:cond evt="onClick" delay="0">
                    <p:tgtEl>
                      <p:spTgt spid="11"/>
                    </p:tgtEl>
                  </p:cond>
                </p:stCondLst>
                <p:endSync evt="end" delay="0">
                  <p:rtn val="all"/>
                </p:endSync>
                <p:childTnLst>
                  <p:par>
                    <p:cTn id="45" fill="hold">
                      <p:stCondLst>
                        <p:cond delay="0"/>
                      </p:stCondLst>
                      <p:childTnLst>
                        <p:par>
                          <p:cTn id="46" fill="hold">
                            <p:stCondLst>
                              <p:cond delay="0"/>
                            </p:stCondLst>
                            <p:childTnLst>
                              <p:par>
                                <p:cTn id="47" presetID="4" presetClass="exit" presetSubtype="16" fill="hold" grpId="0" nodeType="clickEffect">
                                  <p:stCondLst>
                                    <p:cond delay="0"/>
                                  </p:stCondLst>
                                  <p:childTnLst>
                                    <p:animEffect transition="out" filter="box(in)">
                                      <p:cBhvr>
                                        <p:cTn id="48" dur="500"/>
                                        <p:tgtEl>
                                          <p:spTgt spid="11"/>
                                        </p:tgtEl>
                                      </p:cBhvr>
                                    </p:animEffect>
                                    <p:set>
                                      <p:cBhvr>
                                        <p:cTn id="49"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50" restart="whenNotActive" fill="hold" evtFilter="cancelBubble" nodeType="interactiveSeq">
                <p:stCondLst>
                  <p:cond evt="onClick" delay="0">
                    <p:tgtEl>
                      <p:spTgt spid="12"/>
                    </p:tgtEl>
                  </p:cond>
                </p:stCondLst>
                <p:endSync evt="end" delay="0">
                  <p:rtn val="all"/>
                </p:endSync>
                <p:childTnLst>
                  <p:par>
                    <p:cTn id="51" fill="hold">
                      <p:stCondLst>
                        <p:cond delay="0"/>
                      </p:stCondLst>
                      <p:childTnLst>
                        <p:par>
                          <p:cTn id="52" fill="hold">
                            <p:stCondLst>
                              <p:cond delay="0"/>
                            </p:stCondLst>
                            <p:childTnLst>
                              <p:par>
                                <p:cTn id="53" presetID="4" presetClass="exit" presetSubtype="16" fill="hold" grpId="0" nodeType="clickEffect">
                                  <p:stCondLst>
                                    <p:cond delay="0"/>
                                  </p:stCondLst>
                                  <p:childTnLst>
                                    <p:animEffect transition="out" filter="box(in)">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56" restart="whenNotActive" fill="hold" evtFilter="cancelBubble" nodeType="interactiveSeq">
                <p:stCondLst>
                  <p:cond evt="onClick" delay="0">
                    <p:tgtEl>
                      <p:spTgt spid="13"/>
                    </p:tgtEl>
                  </p:cond>
                </p:stCondLst>
                <p:endSync evt="end" delay="0">
                  <p:rtn val="all"/>
                </p:endSync>
                <p:childTnLst>
                  <p:par>
                    <p:cTn id="57" fill="hold">
                      <p:stCondLst>
                        <p:cond delay="0"/>
                      </p:stCondLst>
                      <p:childTnLst>
                        <p:par>
                          <p:cTn id="58" fill="hold">
                            <p:stCondLst>
                              <p:cond delay="0"/>
                            </p:stCondLst>
                            <p:childTnLst>
                              <p:par>
                                <p:cTn id="59" presetID="4" presetClass="exit" presetSubtype="16" fill="hold" grpId="0" nodeType="clickEffect">
                                  <p:stCondLst>
                                    <p:cond delay="0"/>
                                  </p:stCondLst>
                                  <p:childTnLst>
                                    <p:animEffect transition="out" filter="box(in)">
                                      <p:cBhvr>
                                        <p:cTn id="60" dur="500"/>
                                        <p:tgtEl>
                                          <p:spTgt spid="13"/>
                                        </p:tgtEl>
                                      </p:cBhvr>
                                    </p:animEffect>
                                    <p:set>
                                      <p:cBhvr>
                                        <p:cTn id="61"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2209800"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3241965" y="1371600"/>
            <a:ext cx="4038600" cy="533400"/>
          </a:xfrm>
        </p:spPr>
        <p:txBody>
          <a:bodyPr>
            <a:normAutofit/>
          </a:bodyPr>
          <a:lstStyle/>
          <a:p>
            <a:pPr marL="457200" indent="-457200"/>
            <a:r>
              <a:rPr lang="en-US" b="1" smtClean="0"/>
              <a:t>HƯỚNG DẪN HỌC Ở NHÀ</a:t>
            </a:r>
          </a:p>
          <a:p>
            <a:pPr marL="457200" indent="-457200" algn="l"/>
            <a:endParaRPr lang="en-US" b="1"/>
          </a:p>
        </p:txBody>
      </p:sp>
      <p:sp>
        <p:nvSpPr>
          <p:cNvPr id="130" name="Pentagon 129"/>
          <p:cNvSpPr/>
          <p:nvPr/>
        </p:nvSpPr>
        <p:spPr>
          <a:xfrm>
            <a:off x="5562600"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2667000"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4" name="Subtitle 2"/>
          <p:cNvSpPr txBox="1">
            <a:spLocks/>
          </p:cNvSpPr>
          <p:nvPr/>
        </p:nvSpPr>
        <p:spPr>
          <a:xfrm>
            <a:off x="2209800" y="2133600"/>
            <a:ext cx="6553200" cy="1600200"/>
          </a:xfrm>
          <a:prstGeom prst="rect">
            <a:avLst/>
          </a:prstGeom>
        </p:spPr>
        <p:txBody>
          <a:bodyPr vert="horz" lIns="91440" tIns="45720" rIns="91440" bIns="45720" rtlCol="0">
            <a:normAutofit/>
          </a:bodyPr>
          <a:lstStyle/>
          <a:p>
            <a:pPr marL="457200" marR="0" lvl="0" indent="-457200" defTabSz="914400" rtl="0" eaLnBrk="1" fontAlgn="auto" latinLnBrk="0" hangingPunct="1">
              <a:lnSpc>
                <a:spcPct val="150000"/>
              </a:lnSpc>
              <a:spcBef>
                <a:spcPct val="20000"/>
              </a:spcBef>
              <a:spcAft>
                <a:spcPts val="0"/>
              </a:spcAft>
              <a:buClrTx/>
              <a:buSzTx/>
              <a:buFont typeface="Wingdings"/>
              <a:buChar char="v"/>
              <a:tabLst/>
              <a:defRPr/>
            </a:pPr>
            <a:r>
              <a:rPr lang="en-US" sz="2200" smtClean="0">
                <a:solidFill>
                  <a:srgbClr val="000099"/>
                </a:solidFill>
                <a:latin typeface="Times New Roman" pitchFamily="18" charset="0"/>
                <a:ea typeface="Tahoma" pitchFamily="34" charset="0"/>
                <a:cs typeface="Times New Roman" pitchFamily="18" charset="0"/>
                <a:sym typeface="Wingdings"/>
              </a:rPr>
              <a:t>Nắm vững các quy tắc cộng hai số nguyên.</a:t>
            </a:r>
          </a:p>
          <a:p>
            <a:pPr marL="457200" marR="0" lvl="0" indent="-457200" defTabSz="914400" rtl="0" eaLnBrk="1" fontAlgn="auto" latinLnBrk="0" hangingPunct="1">
              <a:lnSpc>
                <a:spcPct val="150000"/>
              </a:lnSpc>
              <a:spcBef>
                <a:spcPct val="20000"/>
              </a:spcBef>
              <a:spcAft>
                <a:spcPts val="0"/>
              </a:spcAft>
              <a:buClrTx/>
              <a:buSzTx/>
              <a:buFont typeface="Wingdings"/>
              <a:buChar char="v"/>
              <a:tabLst/>
              <a:defRPr/>
            </a:pPr>
            <a:r>
              <a:rPr lang="en-US" sz="2200" smtClean="0">
                <a:solidFill>
                  <a:srgbClr val="000099"/>
                </a:solidFill>
                <a:latin typeface="Times New Roman" pitchFamily="18" charset="0"/>
                <a:ea typeface="Tahoma" pitchFamily="34" charset="0"/>
                <a:cs typeface="Times New Roman" pitchFamily="18" charset="0"/>
                <a:sym typeface="Wingdings"/>
              </a:rPr>
              <a:t>BTVN: 27, 28, 29 SGK trang 76.</a:t>
            </a:r>
          </a:p>
          <a:p>
            <a:pPr marL="457200" marR="0" lvl="0" indent="-457200" defTabSz="914400" rtl="0" eaLnBrk="1" fontAlgn="auto" latinLnBrk="0" hangingPunct="1">
              <a:lnSpc>
                <a:spcPct val="150000"/>
              </a:lnSpc>
              <a:spcBef>
                <a:spcPct val="20000"/>
              </a:spcBef>
              <a:spcAft>
                <a:spcPts val="0"/>
              </a:spcAft>
              <a:buClrTx/>
              <a:buSzTx/>
              <a:buFont typeface="Wingdings"/>
              <a:buChar char="v"/>
              <a:tabLst/>
              <a:defRPr/>
            </a:pPr>
            <a:endParaRPr lang="en-US" sz="2200" smtClean="0">
              <a:solidFill>
                <a:srgbClr val="000099"/>
              </a:solidFill>
              <a:latin typeface="Times New Roman" pitchFamily="18" charset="0"/>
              <a:ea typeface="Tahoma" pitchFamily="34" charset="0"/>
              <a:cs typeface="Times New Roman" pitchFamily="18" charset="0"/>
              <a:sym typeface="Wingdings"/>
            </a:endParaRPr>
          </a:p>
          <a:p>
            <a:pPr marL="457200" marR="0" lvl="0" indent="-457200" defTabSz="914400" rtl="0" eaLnBrk="1" fontAlgn="auto" latinLnBrk="0" hangingPunct="1">
              <a:lnSpc>
                <a:spcPct val="150000"/>
              </a:lnSpc>
              <a:spcBef>
                <a:spcPct val="20000"/>
              </a:spcBef>
              <a:spcAft>
                <a:spcPts val="0"/>
              </a:spcAft>
              <a:buClrTx/>
              <a:buSzTx/>
              <a:buFont typeface="Wingdings"/>
              <a:buChar char="v"/>
              <a:tabLst/>
              <a:defRPr/>
            </a:pPr>
            <a:endParaRPr kumimoji="0" lang="en-US" sz="22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457200" y="1371600"/>
            <a:ext cx="7696200" cy="1371600"/>
          </a:xfrm>
          <a:prstGeom prst="rect">
            <a:avLst/>
          </a:prstGeom>
        </p:spPr>
        <p:txBody>
          <a:bodyPr vert="horz" lIns="91440" tIns="45720" rIns="91440" bIns="45720" rtlCol="0">
            <a:normAutofit/>
          </a:bodyPr>
          <a:lstStyle/>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2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Nêu</a:t>
            </a:r>
            <a:r>
              <a:rPr kumimoji="0" lang="en-US" sz="2200" b="0"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quy tắc cộng hai số nguyên âm?</a:t>
            </a:r>
          </a:p>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Áp dụng: Viết hai số nguyên âm rồi tính tổng của chúng?</a:t>
            </a:r>
            <a:endParaRPr kumimoji="0" lang="en-US" sz="2200" b="0"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endParaRPr>
          </a:p>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1" name="Pentagon 70"/>
          <p:cNvSpPr/>
          <p:nvPr/>
        </p:nvSpPr>
        <p:spPr>
          <a:xfrm flipH="1">
            <a:off x="2666999" y="685800"/>
            <a:ext cx="1905000" cy="609600"/>
          </a:xfrm>
          <a:prstGeom prst="homePlate">
            <a:avLst>
              <a:gd name="adj" fmla="val 70455"/>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5" name="Pentagon 74"/>
          <p:cNvSpPr/>
          <p:nvPr/>
        </p:nvSpPr>
        <p:spPr>
          <a:xfrm>
            <a:off x="4530435" y="685800"/>
            <a:ext cx="1565565" cy="609600"/>
          </a:xfrm>
          <a:prstGeom prst="homePlate">
            <a:avLst>
              <a:gd name="adj" fmla="val 70455"/>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6" name="Subtitle 2"/>
          <p:cNvSpPr txBox="1">
            <a:spLocks/>
          </p:cNvSpPr>
          <p:nvPr/>
        </p:nvSpPr>
        <p:spPr>
          <a:xfrm>
            <a:off x="2971800" y="748145"/>
            <a:ext cx="3013365"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KIỂM TRA BÀI</a:t>
            </a:r>
            <a:r>
              <a:rPr kumimoji="0" lang="en-US" sz="2200" b="1" i="0" u="none" strike="noStrike" kern="1200" cap="none" spc="0" normalizeH="0" noProof="0" smtClean="0">
                <a:ln>
                  <a:noFill/>
                </a:ln>
                <a:solidFill>
                  <a:srgbClr val="000099"/>
                </a:solidFill>
                <a:effectLst/>
                <a:uLnTx/>
                <a:uFillTx/>
                <a:latin typeface="Times New Roman"/>
                <a:ea typeface="Tahoma" pitchFamily="34" charset="0"/>
                <a:cs typeface="Times New Roman"/>
              </a:rPr>
              <a:t> CŨ</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9" name="Rectangle 78"/>
          <p:cNvSpPr/>
          <p:nvPr/>
        </p:nvSpPr>
        <p:spPr>
          <a:xfrm>
            <a:off x="685800" y="2667000"/>
            <a:ext cx="7848600" cy="76944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200" i="1" smtClean="0">
                <a:solidFill>
                  <a:srgbClr val="000099"/>
                </a:solidFill>
                <a:latin typeface="Times New Roman" pitchFamily="18" charset="0"/>
                <a:ea typeface="Tahoma" pitchFamily="34" charset="0"/>
                <a:cs typeface="Times New Roman" pitchFamily="18" charset="0"/>
              </a:rPr>
              <a:t>Cộng hai số nguyên âm, ta </a:t>
            </a:r>
            <a:r>
              <a:rPr lang="en-US" sz="2200" i="1" smtClean="0">
                <a:solidFill>
                  <a:srgbClr val="FF0000"/>
                </a:solidFill>
                <a:latin typeface="Times New Roman" pitchFamily="18" charset="0"/>
                <a:ea typeface="Tahoma" pitchFamily="34" charset="0"/>
                <a:cs typeface="Times New Roman" pitchFamily="18" charset="0"/>
              </a:rPr>
              <a:t>cộng</a:t>
            </a:r>
            <a:r>
              <a:rPr lang="en-US" sz="2200" i="1" smtClean="0">
                <a:solidFill>
                  <a:srgbClr val="000099"/>
                </a:solidFill>
                <a:latin typeface="Times New Roman" pitchFamily="18" charset="0"/>
                <a:ea typeface="Tahoma" pitchFamily="34" charset="0"/>
                <a:cs typeface="Times New Roman" pitchFamily="18" charset="0"/>
              </a:rPr>
              <a:t> hai giá trị tuyệt đối của chúng rồi đặt dấu “</a:t>
            </a:r>
            <a:r>
              <a:rPr lang="en-US" sz="2200" i="1" smtClean="0">
                <a:solidFill>
                  <a:srgbClr val="FF0000"/>
                </a:solidFill>
                <a:latin typeface="Times New Roman" pitchFamily="18" charset="0"/>
                <a:ea typeface="Tahoma" pitchFamily="34" charset="0"/>
                <a:cs typeface="Times New Roman" pitchFamily="18" charset="0"/>
              </a:rPr>
              <a:t>-</a:t>
            </a:r>
            <a:r>
              <a:rPr lang="en-US" sz="2200" i="1" smtClean="0">
                <a:solidFill>
                  <a:srgbClr val="000099"/>
                </a:solidFill>
                <a:latin typeface="Times New Roman" pitchFamily="18" charset="0"/>
                <a:ea typeface="Tahoma" pitchFamily="34" charset="0"/>
                <a:cs typeface="Times New Roman" pitchFamily="18" charset="0"/>
              </a:rPr>
              <a:t>” trước kết quả.</a:t>
            </a:r>
            <a:endParaRPr lang="en-US" sz="2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box(in)">
                                      <p:cBhvr>
                                        <p:cTn id="7"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pSp>
        <p:nvGrpSpPr>
          <p:cNvPr id="79" name="Group 78"/>
          <p:cNvGrpSpPr/>
          <p:nvPr/>
        </p:nvGrpSpPr>
        <p:grpSpPr>
          <a:xfrm>
            <a:off x="6858000" y="2514600"/>
            <a:ext cx="762000" cy="1524000"/>
            <a:chOff x="7086600" y="2895600"/>
            <a:chExt cx="762000" cy="1524000"/>
          </a:xfrm>
        </p:grpSpPr>
        <p:sp>
          <p:nvSpPr>
            <p:cNvPr id="77" name="Double Bracket 76"/>
            <p:cNvSpPr/>
            <p:nvPr/>
          </p:nvSpPr>
          <p:spPr>
            <a:xfrm>
              <a:off x="7620000" y="2895600"/>
              <a:ext cx="228600" cy="1524000"/>
            </a:xfrm>
            <a:prstGeom prst="bracketPair">
              <a:avLst/>
            </a:prstGeom>
            <a:ln w="28575">
              <a:solidFill>
                <a:srgbClr val="00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Subtitle 2"/>
            <p:cNvSpPr txBox="1">
              <a:spLocks/>
            </p:cNvSpPr>
            <p:nvPr/>
          </p:nvSpPr>
          <p:spPr>
            <a:xfrm>
              <a:off x="7086600" y="3352800"/>
              <a:ext cx="6858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5</a:t>
              </a:r>
              <a:r>
                <a:rPr kumimoji="0" lang="en-US" sz="2000" b="0" i="0" u="none" strike="noStrike" kern="1200" cap="none" spc="0" normalizeH="0" baseline="30000" noProof="0" smtClean="0">
                  <a:ln>
                    <a:noFill/>
                  </a:ln>
                  <a:solidFill>
                    <a:srgbClr val="000099"/>
                  </a:solidFill>
                  <a:effectLst/>
                  <a:uLnTx/>
                  <a:uFillTx/>
                  <a:latin typeface="Times New Roman" pitchFamily="18" charset="0"/>
                  <a:ea typeface="Tahoma" pitchFamily="34" charset="0"/>
                  <a:cs typeface="Times New Roman" pitchFamily="18" charset="0"/>
                </a:rPr>
                <a:t>0</a:t>
              </a:r>
              <a:r>
                <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grpSp>
      <p:sp>
        <p:nvSpPr>
          <p:cNvPr id="3" name="Subtitle 2"/>
          <p:cNvSpPr>
            <a:spLocks noGrp="1"/>
          </p:cNvSpPr>
          <p:nvPr>
            <p:ph type="subTitle" idx="1"/>
          </p:nvPr>
        </p:nvSpPr>
        <p:spPr>
          <a:xfrm>
            <a:off x="457200" y="990600"/>
            <a:ext cx="1524000" cy="533400"/>
          </a:xfrm>
        </p:spPr>
        <p:txBody>
          <a:bodyPr/>
          <a:lstStyle/>
          <a:p>
            <a:pPr marL="457200" indent="-457200" algn="l">
              <a:buAutoNum type="arabicPeriod"/>
            </a:pPr>
            <a:r>
              <a:rPr lang="en-US" b="1" u="sng" smtClean="0"/>
              <a:t>Ví dụ:</a:t>
            </a:r>
          </a:p>
          <a:p>
            <a:pPr marL="457200" indent="-457200" algn="l"/>
            <a:endParaRPr lang="en-US" b="1" u="sng"/>
          </a:p>
        </p:txBody>
      </p:sp>
      <p:sp>
        <p:nvSpPr>
          <p:cNvPr id="4" name="Subtitle 2"/>
          <p:cNvSpPr txBox="1">
            <a:spLocks/>
          </p:cNvSpPr>
          <p:nvPr/>
        </p:nvSpPr>
        <p:spPr>
          <a:xfrm>
            <a:off x="457200" y="1371600"/>
            <a:ext cx="6858000" cy="1981200"/>
          </a:xfrm>
          <a:prstGeom prst="rect">
            <a:avLst/>
          </a:prstGeom>
        </p:spPr>
        <p:txBody>
          <a:bodyPr vert="horz" lIns="91440" tIns="45720" rIns="91440" bIns="45720" rtlCol="0">
            <a:normAutofit/>
          </a:bodyPr>
          <a:lstStyle/>
          <a:p>
            <a:pPr marR="0" lvl="0" algn="just" defTabSz="914400" rtl="0" eaLnBrk="1" fontAlgn="auto" latinLnBrk="0" hangingPunct="1">
              <a:spcBef>
                <a:spcPct val="20000"/>
              </a:spcBef>
              <a:spcAft>
                <a:spcPts val="0"/>
              </a:spcAft>
              <a:buClrTx/>
              <a:buSzTx/>
              <a:buFont typeface="Arial" pitchFamily="34" charset="0"/>
              <a:buNone/>
              <a:tabLst/>
              <a:defRPr/>
            </a:pPr>
            <a:r>
              <a:rPr kumimoji="0" lang="en-US" sz="22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Nhiệt</a:t>
            </a:r>
            <a:r>
              <a:rPr kumimoji="0" lang="en-US" sz="2200" b="0"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độ trong phòng ướp lạnh buổi sáng là 3</a:t>
            </a:r>
            <a:r>
              <a:rPr kumimoji="0" lang="en-US" sz="2200" b="0" i="0" u="none" strike="noStrike" kern="1200" cap="none" spc="0" normalizeH="0" baseline="30000" noProof="0" smtClean="0">
                <a:ln>
                  <a:noFill/>
                </a:ln>
                <a:solidFill>
                  <a:srgbClr val="000099"/>
                </a:solidFill>
                <a:effectLst/>
                <a:uLnTx/>
                <a:uFillTx/>
                <a:latin typeface="Times New Roman" pitchFamily="18" charset="0"/>
                <a:ea typeface="Tahoma" pitchFamily="34" charset="0"/>
                <a:cs typeface="Times New Roman" pitchFamily="18" charset="0"/>
              </a:rPr>
              <a:t>0</a:t>
            </a:r>
            <a:r>
              <a:rPr kumimoji="0" lang="en-US" sz="2200" b="0"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C, buổi chiều cùng ngày đã giảm đi 5</a:t>
            </a:r>
            <a:r>
              <a:rPr kumimoji="0" lang="en-US" sz="2200" b="0" i="0" u="none" strike="noStrike" kern="1200" cap="none" spc="0" normalizeH="0" baseline="30000" noProof="0" smtClean="0">
                <a:ln>
                  <a:noFill/>
                </a:ln>
                <a:solidFill>
                  <a:srgbClr val="000099"/>
                </a:solidFill>
                <a:effectLst/>
                <a:uLnTx/>
                <a:uFillTx/>
                <a:latin typeface="Times New Roman" pitchFamily="18" charset="0"/>
                <a:ea typeface="Tahoma" pitchFamily="34" charset="0"/>
                <a:cs typeface="Times New Roman" pitchFamily="18" charset="0"/>
              </a:rPr>
              <a:t>0</a:t>
            </a:r>
            <a:r>
              <a:rPr kumimoji="0" lang="en-US" sz="2200" b="0"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C. Hỏi nhiệt độ trong phòng ướp lạnh chiều hôm đó là bao nhiêu độ C?</a:t>
            </a:r>
            <a:endParaRPr kumimoji="0" lang="en-US" sz="22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grpSp>
        <p:nvGrpSpPr>
          <p:cNvPr id="80" name="Group 79"/>
          <p:cNvGrpSpPr/>
          <p:nvPr/>
        </p:nvGrpSpPr>
        <p:grpSpPr>
          <a:xfrm>
            <a:off x="7502235" y="838200"/>
            <a:ext cx="1143000" cy="5029200"/>
            <a:chOff x="7502235" y="838200"/>
            <a:chExt cx="1143000" cy="5029200"/>
          </a:xfrm>
        </p:grpSpPr>
        <p:sp>
          <p:nvSpPr>
            <p:cNvPr id="7" name="Rounded Rectangle 6"/>
            <p:cNvSpPr/>
            <p:nvPr/>
          </p:nvSpPr>
          <p:spPr>
            <a:xfrm>
              <a:off x="7543800" y="838200"/>
              <a:ext cx="1024128" cy="5029200"/>
            </a:xfrm>
            <a:prstGeom prst="roundRect">
              <a:avLst/>
            </a:prstGeom>
            <a:solidFill>
              <a:srgbClr val="E5E4E8"/>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p:cNvSpPr/>
            <p:nvPr/>
          </p:nvSpPr>
          <p:spPr>
            <a:xfrm>
              <a:off x="8014855" y="880872"/>
              <a:ext cx="138545" cy="4453128"/>
            </a:xfrm>
            <a:prstGeom prst="can">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8153400" y="43434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153400" y="46482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153400" y="49530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153400" y="3427412"/>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153400" y="3732212"/>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153400" y="4037012"/>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153400" y="2514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8153400" y="28194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153400" y="31242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153400" y="1913518"/>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8153400" y="2218318"/>
              <a:ext cx="152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0" name="Subtitle 2"/>
            <p:cNvSpPr txBox="1">
              <a:spLocks/>
            </p:cNvSpPr>
            <p:nvPr/>
          </p:nvSpPr>
          <p:spPr>
            <a:xfrm>
              <a:off x="7620000" y="474518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-5</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1" name="Subtitle 2"/>
            <p:cNvSpPr txBox="1">
              <a:spLocks/>
            </p:cNvSpPr>
            <p:nvPr/>
          </p:nvSpPr>
          <p:spPr>
            <a:xfrm>
              <a:off x="7620000" y="44196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-4</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2" name="Subtitle 2"/>
            <p:cNvSpPr txBox="1">
              <a:spLocks/>
            </p:cNvSpPr>
            <p:nvPr/>
          </p:nvSpPr>
          <p:spPr>
            <a:xfrm>
              <a:off x="7620000" y="41148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3" name="Subtitle 2"/>
            <p:cNvSpPr txBox="1">
              <a:spLocks/>
            </p:cNvSpPr>
            <p:nvPr/>
          </p:nvSpPr>
          <p:spPr>
            <a:xfrm>
              <a:off x="7620000" y="38100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-2</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4" name="Subtitle 2"/>
            <p:cNvSpPr txBox="1">
              <a:spLocks/>
            </p:cNvSpPr>
            <p:nvPr/>
          </p:nvSpPr>
          <p:spPr>
            <a:xfrm>
              <a:off x="7620000" y="35052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-1</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5" name="Subtitle 2"/>
            <p:cNvSpPr txBox="1">
              <a:spLocks/>
            </p:cNvSpPr>
            <p:nvPr/>
          </p:nvSpPr>
          <p:spPr>
            <a:xfrm>
              <a:off x="7696200" y="32004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mtClean="0">
                  <a:solidFill>
                    <a:srgbClr val="000099"/>
                  </a:solidFill>
                  <a:latin typeface="Times New Roman" pitchFamily="18" charset="0"/>
                  <a:ea typeface="Tahoma" pitchFamily="34" charset="0"/>
                  <a:cs typeface="Times New Roman" pitchFamily="18" charset="0"/>
                </a:rPr>
                <a:t>0</a:t>
              </a:r>
              <a:endPar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6" name="Subtitle 2"/>
            <p:cNvSpPr txBox="1">
              <a:spLocks/>
            </p:cNvSpPr>
            <p:nvPr/>
          </p:nvSpPr>
          <p:spPr>
            <a:xfrm>
              <a:off x="7696200" y="28956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1</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7" name="Subtitle 2"/>
            <p:cNvSpPr txBox="1">
              <a:spLocks/>
            </p:cNvSpPr>
            <p:nvPr/>
          </p:nvSpPr>
          <p:spPr>
            <a:xfrm>
              <a:off x="7696200" y="25908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2</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8" name="Subtitle 2"/>
            <p:cNvSpPr txBox="1">
              <a:spLocks/>
            </p:cNvSpPr>
            <p:nvPr/>
          </p:nvSpPr>
          <p:spPr>
            <a:xfrm>
              <a:off x="7696200" y="23622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9" name="Subtitle 2"/>
            <p:cNvSpPr txBox="1">
              <a:spLocks/>
            </p:cNvSpPr>
            <p:nvPr/>
          </p:nvSpPr>
          <p:spPr>
            <a:xfrm>
              <a:off x="7696200" y="20574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mtClean="0">
                  <a:solidFill>
                    <a:srgbClr val="000099"/>
                  </a:solidFill>
                  <a:latin typeface="Times New Roman" pitchFamily="18" charset="0"/>
                  <a:ea typeface="Tahoma" pitchFamily="34" charset="0"/>
                  <a:cs typeface="Times New Roman" pitchFamily="18" charset="0"/>
                </a:rPr>
                <a:t>4</a:t>
              </a:r>
              <a:endPar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0" name="Subtitle 2"/>
            <p:cNvSpPr txBox="1">
              <a:spLocks/>
            </p:cNvSpPr>
            <p:nvPr/>
          </p:nvSpPr>
          <p:spPr>
            <a:xfrm>
              <a:off x="7696200" y="1752600"/>
              <a:ext cx="457200" cy="3810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5</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3" name="Can 72"/>
            <p:cNvSpPr/>
            <p:nvPr/>
          </p:nvSpPr>
          <p:spPr>
            <a:xfrm>
              <a:off x="8042565" y="4024745"/>
              <a:ext cx="91440" cy="1554480"/>
            </a:xfrm>
            <a:prstGeom prst="ca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Kết quả hình ảnh cho nhiệt kế thủy ngân"/>
            <p:cNvPicPr>
              <a:picLocks noChangeAspect="1" noChangeArrowheads="1"/>
            </p:cNvPicPr>
            <p:nvPr/>
          </p:nvPicPr>
          <p:blipFill>
            <a:blip r:embed="rId4"/>
            <a:srcRect l="21053" t="86000" r="47368"/>
            <a:stretch>
              <a:fillRect/>
            </a:stretch>
          </p:blipFill>
          <p:spPr bwMode="auto">
            <a:xfrm>
              <a:off x="7502235" y="5216235"/>
              <a:ext cx="1143000" cy="533400"/>
            </a:xfrm>
            <a:prstGeom prst="rect">
              <a:avLst/>
            </a:prstGeom>
            <a:noFill/>
          </p:spPr>
        </p:pic>
      </p:grpSp>
      <p:sp>
        <p:nvSpPr>
          <p:cNvPr id="72" name="Can 71"/>
          <p:cNvSpPr/>
          <p:nvPr/>
        </p:nvSpPr>
        <p:spPr>
          <a:xfrm>
            <a:off x="8042565" y="2514600"/>
            <a:ext cx="91440" cy="2743200"/>
          </a:xfrm>
          <a:prstGeom prst="ca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1" name="Group 110"/>
          <p:cNvGrpSpPr/>
          <p:nvPr/>
        </p:nvGrpSpPr>
        <p:grpSpPr>
          <a:xfrm>
            <a:off x="533400" y="5091544"/>
            <a:ext cx="6781800" cy="698861"/>
            <a:chOff x="381000" y="3949339"/>
            <a:chExt cx="6781800" cy="698861"/>
          </a:xfrm>
        </p:grpSpPr>
        <p:cxnSp>
          <p:nvCxnSpPr>
            <p:cNvPr id="81" name="Straight Arrow Connector 80"/>
            <p:cNvCxnSpPr/>
            <p:nvPr/>
          </p:nvCxnSpPr>
          <p:spPr>
            <a:xfrm>
              <a:off x="381000" y="4038600"/>
              <a:ext cx="6781800" cy="1588"/>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8229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5400000">
              <a:off x="14317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5400000">
              <a:off x="2042954"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26517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32605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3869372"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a:off x="44805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a:off x="50893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56989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5400000">
              <a:off x="632934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1" name="Subtitle 2"/>
            <p:cNvSpPr txBox="1">
              <a:spLocks/>
            </p:cNvSpPr>
            <p:nvPr/>
          </p:nvSpPr>
          <p:spPr>
            <a:xfrm>
              <a:off x="6096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2" name="Subtitle 2"/>
            <p:cNvSpPr txBox="1">
              <a:spLocks/>
            </p:cNvSpPr>
            <p:nvPr/>
          </p:nvSpPr>
          <p:spPr>
            <a:xfrm>
              <a:off x="12192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- 3</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3" name="Subtitle 2"/>
            <p:cNvSpPr txBox="1">
              <a:spLocks/>
            </p:cNvSpPr>
            <p:nvPr/>
          </p:nvSpPr>
          <p:spPr>
            <a:xfrm>
              <a:off x="18288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4" name="Subtitle 2"/>
            <p:cNvSpPr txBox="1">
              <a:spLocks/>
            </p:cNvSpPr>
            <p:nvPr/>
          </p:nvSpPr>
          <p:spPr>
            <a:xfrm>
              <a:off x="24384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5" name="Subtitle 2"/>
            <p:cNvSpPr txBox="1">
              <a:spLocks/>
            </p:cNvSpPr>
            <p:nvPr/>
          </p:nvSpPr>
          <p:spPr>
            <a:xfrm>
              <a:off x="31934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0</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6" name="Subtitle 2"/>
            <p:cNvSpPr txBox="1">
              <a:spLocks/>
            </p:cNvSpPr>
            <p:nvPr/>
          </p:nvSpPr>
          <p:spPr>
            <a:xfrm>
              <a:off x="38030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7" name="Subtitle 2"/>
            <p:cNvSpPr txBox="1">
              <a:spLocks/>
            </p:cNvSpPr>
            <p:nvPr/>
          </p:nvSpPr>
          <p:spPr>
            <a:xfrm>
              <a:off x="44126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8" name="Subtitle 2"/>
            <p:cNvSpPr txBox="1">
              <a:spLocks/>
            </p:cNvSpPr>
            <p:nvPr/>
          </p:nvSpPr>
          <p:spPr>
            <a:xfrm>
              <a:off x="50222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9" name="Subtitle 2"/>
            <p:cNvSpPr txBox="1">
              <a:spLocks/>
            </p:cNvSpPr>
            <p:nvPr/>
          </p:nvSpPr>
          <p:spPr>
            <a:xfrm>
              <a:off x="56318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10" name="Subtitle 2"/>
            <p:cNvSpPr txBox="1">
              <a:spLocks/>
            </p:cNvSpPr>
            <p:nvPr/>
          </p:nvSpPr>
          <p:spPr>
            <a:xfrm>
              <a:off x="626225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5</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grpSp>
      <p:cxnSp>
        <p:nvCxnSpPr>
          <p:cNvPr id="113" name="Straight Arrow Connector 112"/>
          <p:cNvCxnSpPr/>
          <p:nvPr/>
        </p:nvCxnSpPr>
        <p:spPr>
          <a:xfrm>
            <a:off x="3505200" y="4951412"/>
            <a:ext cx="1828800" cy="1588"/>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rot="10800000">
            <a:off x="2286000" y="4572000"/>
            <a:ext cx="3048000" cy="1588"/>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rot="5400000">
            <a:off x="2872293" y="5051712"/>
            <a:ext cx="795" cy="1325780"/>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0" name="Subtitle 2"/>
          <p:cNvSpPr txBox="1">
            <a:spLocks/>
          </p:cNvSpPr>
          <p:nvPr/>
        </p:nvSpPr>
        <p:spPr>
          <a:xfrm>
            <a:off x="457200" y="2514600"/>
            <a:ext cx="6781800" cy="1752600"/>
          </a:xfrm>
          <a:prstGeom prst="rect">
            <a:avLst/>
          </a:prstGeom>
          <a:noFill/>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200" b="0" i="1"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Nhận</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xét: Giảm 5</a:t>
            </a:r>
            <a:r>
              <a:rPr kumimoji="0" lang="en-US" sz="2200" b="0" i="1" u="none" strike="noStrike" kern="1200" cap="none" spc="0" normalizeH="0" baseline="30000" noProof="0" smtClean="0">
                <a:ln>
                  <a:noFill/>
                </a:ln>
                <a:solidFill>
                  <a:srgbClr val="000099"/>
                </a:solidFill>
                <a:effectLst/>
                <a:uLnTx/>
                <a:uFillTx/>
                <a:latin typeface="Times New Roman" pitchFamily="18" charset="0"/>
                <a:ea typeface="Tahoma" pitchFamily="34" charset="0"/>
                <a:cs typeface="Times New Roman" pitchFamily="18" charset="0"/>
              </a:rPr>
              <a:t>0</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C nghĩa là tăng -5</a:t>
            </a:r>
            <a:r>
              <a:rPr kumimoji="0" lang="en-US" sz="2200" b="0" i="1" u="none" strike="noStrike" kern="1200" cap="none" spc="0" normalizeH="0" baseline="30000" noProof="0" smtClean="0">
                <a:ln>
                  <a:noFill/>
                </a:ln>
                <a:solidFill>
                  <a:srgbClr val="000099"/>
                </a:solidFill>
                <a:effectLst/>
                <a:uLnTx/>
                <a:uFillTx/>
                <a:latin typeface="Times New Roman" pitchFamily="18" charset="0"/>
                <a:ea typeface="Tahoma" pitchFamily="34" charset="0"/>
                <a:cs typeface="Times New Roman" pitchFamily="18" charset="0"/>
              </a:rPr>
              <a:t>0</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C, nên ta cần tính:</a:t>
            </a:r>
          </a:p>
          <a:p>
            <a:pPr marR="0" lvl="0" algn="ctr" defTabSz="914400" rtl="0" eaLnBrk="1" fontAlgn="auto" latinLnBrk="0" hangingPunct="1">
              <a:lnSpc>
                <a:spcPct val="150000"/>
              </a:lnSpc>
              <a:spcBef>
                <a:spcPct val="20000"/>
              </a:spcBef>
              <a:spcAft>
                <a:spcPts val="0"/>
              </a:spcAft>
              <a:buClrTx/>
              <a:buSzTx/>
              <a:buFont typeface="Arial" pitchFamily="34" charset="0"/>
              <a:buNone/>
              <a:tabLst/>
              <a:defRPr/>
            </a:pPr>
            <a:r>
              <a:rPr lang="en-US" sz="2200" smtClean="0">
                <a:solidFill>
                  <a:srgbClr val="000099"/>
                </a:solidFill>
                <a:latin typeface="Times New Roman" pitchFamily="18" charset="0"/>
                <a:ea typeface="Tahoma" pitchFamily="34" charset="0"/>
                <a:cs typeface="Times New Roman" pitchFamily="18" charset="0"/>
              </a:rPr>
              <a:t>(+3) + (-5) = ?</a:t>
            </a:r>
          </a:p>
          <a:p>
            <a:pPr marR="0" lvl="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endParaRPr>
          </a:p>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i="1"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21" name="Subtitle 2"/>
          <p:cNvSpPr txBox="1">
            <a:spLocks/>
          </p:cNvSpPr>
          <p:nvPr/>
        </p:nvSpPr>
        <p:spPr>
          <a:xfrm>
            <a:off x="4495800" y="3221185"/>
            <a:ext cx="533400" cy="387925"/>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-2</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22" name="Subtitle 2"/>
          <p:cNvSpPr txBox="1">
            <a:spLocks/>
          </p:cNvSpPr>
          <p:nvPr/>
        </p:nvSpPr>
        <p:spPr>
          <a:xfrm>
            <a:off x="4114800" y="4648200"/>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+3</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123" name="Subtitle 2"/>
          <p:cNvSpPr txBox="1">
            <a:spLocks/>
          </p:cNvSpPr>
          <p:nvPr/>
        </p:nvSpPr>
        <p:spPr>
          <a:xfrm>
            <a:off x="3657600" y="4260275"/>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- 5</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124" name="Subtitle 2"/>
          <p:cNvSpPr txBox="1">
            <a:spLocks/>
          </p:cNvSpPr>
          <p:nvPr/>
        </p:nvSpPr>
        <p:spPr>
          <a:xfrm>
            <a:off x="2590800" y="5708075"/>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- 2</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131" name="Rectangle 130"/>
          <p:cNvSpPr/>
          <p:nvPr/>
        </p:nvSpPr>
        <p:spPr>
          <a:xfrm>
            <a:off x="457200" y="3524459"/>
            <a:ext cx="6477000" cy="498663"/>
          </a:xfrm>
          <a:prstGeom prst="rect">
            <a:avLst/>
          </a:prstGeom>
        </p:spPr>
        <p:txBody>
          <a:bodyPr wrap="square">
            <a:spAutoFit/>
          </a:bodyPr>
          <a:lstStyle/>
          <a:p>
            <a:pPr lvl="0">
              <a:lnSpc>
                <a:spcPct val="150000"/>
              </a:lnSpc>
              <a:spcBef>
                <a:spcPct val="20000"/>
              </a:spcBef>
              <a:defRPr/>
            </a:pPr>
            <a:r>
              <a:rPr lang="en-US" sz="2000" smtClean="0">
                <a:solidFill>
                  <a:srgbClr val="000099"/>
                </a:solidFill>
                <a:latin typeface="Times New Roman" pitchFamily="18" charset="0"/>
                <a:ea typeface="Tahoma" pitchFamily="34" charset="0"/>
                <a:cs typeface="Times New Roman" pitchFamily="18" charset="0"/>
              </a:rPr>
              <a:t>Trả lời: Nhiệt độ trong phòng ướp lạnh chiều hôm đó là -2</a:t>
            </a:r>
            <a:r>
              <a:rPr lang="en-US" sz="2000" baseline="30000" smtClean="0">
                <a:solidFill>
                  <a:srgbClr val="000099"/>
                </a:solidFill>
                <a:latin typeface="Times New Roman" pitchFamily="18" charset="0"/>
                <a:ea typeface="Tahoma" pitchFamily="34" charset="0"/>
                <a:cs typeface="Times New Roman" pitchFamily="18" charset="0"/>
              </a:rPr>
              <a:t>0</a:t>
            </a:r>
            <a:r>
              <a:rPr lang="en-US" sz="2000" smtClean="0">
                <a:solidFill>
                  <a:srgbClr val="000099"/>
                </a:solidFill>
                <a:latin typeface="Times New Roman" pitchFamily="18" charset="0"/>
                <a:ea typeface="Tahoma" pitchFamily="34" charset="0"/>
                <a:cs typeface="Times New Roman" pitchFamily="18" charset="0"/>
              </a:rPr>
              <a:t>C.</a:t>
            </a:r>
          </a:p>
        </p:txBody>
      </p:sp>
      <p:sp>
        <p:nvSpPr>
          <p:cNvPr id="71" name="Pentagon 70"/>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5" name="Pentagon 74"/>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6"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86" name="Oval 85"/>
          <p:cNvSpPr/>
          <p:nvPr/>
        </p:nvSpPr>
        <p:spPr>
          <a:xfrm>
            <a:off x="3469638" y="5149668"/>
            <a:ext cx="60960" cy="60960"/>
          </a:xfrm>
          <a:prstGeom prst="ellips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0"/>
                                        </p:tgtEl>
                                        <p:attrNameLst>
                                          <p:attrName>style.visibility</p:attrName>
                                        </p:attrNameLst>
                                      </p:cBhvr>
                                      <p:to>
                                        <p:strVal val="visible"/>
                                      </p:to>
                                    </p:set>
                                    <p:animEffect transition="in" filter="box(in)">
                                      <p:cBhvr>
                                        <p:cTn id="17" dur="500"/>
                                        <p:tgtEl>
                                          <p:spTgt spid="1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80"/>
                                        </p:tgtEl>
                                        <p:attrNameLst>
                                          <p:attrName>style.visibility</p:attrName>
                                        </p:attrNameLst>
                                      </p:cBhvr>
                                      <p:to>
                                        <p:strVal val="visible"/>
                                      </p:to>
                                    </p:set>
                                    <p:animEffect transition="in" filter="wipe(right)">
                                      <p:cBhvr>
                                        <p:cTn id="22" dur="500"/>
                                        <p:tgtEl>
                                          <p:spTgt spid="80"/>
                                        </p:tgtEl>
                                      </p:cBhvr>
                                    </p:animEffect>
                                  </p:childTnLst>
                                </p:cTn>
                              </p:par>
                              <p:par>
                                <p:cTn id="23" presetID="4" presetClass="entr" presetSubtype="16" fill="hold" grpId="1" nodeType="with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box(in)">
                                      <p:cBhvr>
                                        <p:cTn id="25" dur="500"/>
                                        <p:tgtEl>
                                          <p:spTgt spid="72"/>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box(in)">
                                      <p:cBhvr>
                                        <p:cTn id="30" dur="500"/>
                                        <p:tgtEl>
                                          <p:spTgt spid="7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xit" presetSubtype="1" fill="hold" grpId="0" nodeType="clickEffect">
                                  <p:stCondLst>
                                    <p:cond delay="0"/>
                                  </p:stCondLst>
                                  <p:childTnLst>
                                    <p:animEffect transition="out" filter="wipe(up)">
                                      <p:cBhvr>
                                        <p:cTn id="34" dur="3000"/>
                                        <p:tgtEl>
                                          <p:spTgt spid="72"/>
                                        </p:tgtEl>
                                      </p:cBhvr>
                                    </p:animEffect>
                                    <p:set>
                                      <p:cBhvr>
                                        <p:cTn id="35" dur="1" fill="hold">
                                          <p:stCondLst>
                                            <p:cond delay="2999"/>
                                          </p:stCondLst>
                                        </p:cTn>
                                        <p:tgtEl>
                                          <p:spTgt spid="7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1" fill="hold" nodeType="clickEffect">
                                  <p:stCondLst>
                                    <p:cond delay="0"/>
                                  </p:stCondLst>
                                  <p:childTnLst>
                                    <p:animEffect transition="out" filter="wipe(up)">
                                      <p:cBhvr>
                                        <p:cTn id="39" dur="500"/>
                                        <p:tgtEl>
                                          <p:spTgt spid="79"/>
                                        </p:tgtEl>
                                      </p:cBhvr>
                                    </p:animEffect>
                                    <p:set>
                                      <p:cBhvr>
                                        <p:cTn id="40" dur="1" fill="hold">
                                          <p:stCondLst>
                                            <p:cond delay="499"/>
                                          </p:stCondLst>
                                        </p:cTn>
                                        <p:tgtEl>
                                          <p:spTgt spid="79"/>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11"/>
                                        </p:tgtEl>
                                        <p:attrNameLst>
                                          <p:attrName>style.visibility</p:attrName>
                                        </p:attrNameLst>
                                      </p:cBhvr>
                                      <p:to>
                                        <p:strVal val="visible"/>
                                      </p:to>
                                    </p:set>
                                    <p:animEffect transition="in" filter="wipe(left)">
                                      <p:cBhvr>
                                        <p:cTn id="45" dur="500"/>
                                        <p:tgtEl>
                                          <p:spTgt spid="11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113"/>
                                        </p:tgtEl>
                                        <p:attrNameLst>
                                          <p:attrName>style.visibility</p:attrName>
                                        </p:attrNameLst>
                                      </p:cBhvr>
                                      <p:to>
                                        <p:strVal val="visible"/>
                                      </p:to>
                                    </p:set>
                                    <p:animEffect transition="in" filter="wipe(left)">
                                      <p:cBhvr>
                                        <p:cTn id="50" dur="2000"/>
                                        <p:tgtEl>
                                          <p:spTgt spid="113"/>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122"/>
                                        </p:tgtEl>
                                        <p:attrNameLst>
                                          <p:attrName>style.visibility</p:attrName>
                                        </p:attrNameLst>
                                      </p:cBhvr>
                                      <p:to>
                                        <p:strVal val="visible"/>
                                      </p:to>
                                    </p:set>
                                    <p:animEffect transition="in" filter="wipe(down)">
                                      <p:cBhvr>
                                        <p:cTn id="53" dur="500"/>
                                        <p:tgtEl>
                                          <p:spTgt spid="122"/>
                                        </p:tgtEl>
                                      </p:cBhvr>
                                    </p:animEffect>
                                  </p:childTnLst>
                                </p:cTn>
                              </p:par>
                              <p:par>
                                <p:cTn id="54" presetID="4" presetClass="entr" presetSubtype="16" fill="hold" grpId="3" nodeType="withEffect">
                                  <p:stCondLst>
                                    <p:cond delay="0"/>
                                  </p:stCondLst>
                                  <p:childTnLst>
                                    <p:set>
                                      <p:cBhvr>
                                        <p:cTn id="55" dur="1" fill="hold">
                                          <p:stCondLst>
                                            <p:cond delay="0"/>
                                          </p:stCondLst>
                                        </p:cTn>
                                        <p:tgtEl>
                                          <p:spTgt spid="86"/>
                                        </p:tgtEl>
                                        <p:attrNameLst>
                                          <p:attrName>style.visibility</p:attrName>
                                        </p:attrNameLst>
                                      </p:cBhvr>
                                      <p:to>
                                        <p:strVal val="visible"/>
                                      </p:to>
                                    </p:set>
                                    <p:animEffect transition="in" filter="box(in)">
                                      <p:cBhvr>
                                        <p:cTn id="56" dur="500"/>
                                        <p:tgtEl>
                                          <p:spTgt spid="86"/>
                                        </p:tgtEl>
                                      </p:cBhvr>
                                    </p:animEffect>
                                  </p:childTnLst>
                                </p:cTn>
                              </p:par>
                              <p:par>
                                <p:cTn id="57" presetID="63" presetClass="path" presetSubtype="0" accel="50000" decel="50000" fill="hold" grpId="1" nodeType="withEffect">
                                  <p:stCondLst>
                                    <p:cond delay="0"/>
                                  </p:stCondLst>
                                  <p:childTnLst>
                                    <p:animMotion origin="layout" path="M -2.5E-6 -8.67052E-7 L 0.20052 0.00023 " pathEditMode="relative" rAng="0" ptsTypes="AA">
                                      <p:cBhvr>
                                        <p:cTn id="58" dur="2000" fill="hold"/>
                                        <p:tgtEl>
                                          <p:spTgt spid="86"/>
                                        </p:tgtEl>
                                        <p:attrNameLst>
                                          <p:attrName>ppt_x</p:attrName>
                                          <p:attrName>ppt_y</p:attrName>
                                        </p:attrNameLst>
                                      </p:cBhvr>
                                      <p:rCtr x="100" y="0"/>
                                    </p:animMotion>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nodeType="clickEffect">
                                  <p:stCondLst>
                                    <p:cond delay="0"/>
                                  </p:stCondLst>
                                  <p:childTnLst>
                                    <p:set>
                                      <p:cBhvr>
                                        <p:cTn id="62" dur="1" fill="hold">
                                          <p:stCondLst>
                                            <p:cond delay="0"/>
                                          </p:stCondLst>
                                        </p:cTn>
                                        <p:tgtEl>
                                          <p:spTgt spid="114"/>
                                        </p:tgtEl>
                                        <p:attrNameLst>
                                          <p:attrName>style.visibility</p:attrName>
                                        </p:attrNameLst>
                                      </p:cBhvr>
                                      <p:to>
                                        <p:strVal val="visible"/>
                                      </p:to>
                                    </p:set>
                                    <p:animEffect transition="in" filter="wipe(right)">
                                      <p:cBhvr>
                                        <p:cTn id="63" dur="2000"/>
                                        <p:tgtEl>
                                          <p:spTgt spid="114"/>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123"/>
                                        </p:tgtEl>
                                        <p:attrNameLst>
                                          <p:attrName>style.visibility</p:attrName>
                                        </p:attrNameLst>
                                      </p:cBhvr>
                                      <p:to>
                                        <p:strVal val="visible"/>
                                      </p:to>
                                    </p:set>
                                    <p:animEffect transition="in" filter="wipe(right)">
                                      <p:cBhvr>
                                        <p:cTn id="66" dur="500"/>
                                        <p:tgtEl>
                                          <p:spTgt spid="123"/>
                                        </p:tgtEl>
                                      </p:cBhvr>
                                    </p:animEffect>
                                  </p:childTnLst>
                                </p:cTn>
                              </p:par>
                              <p:par>
                                <p:cTn id="67" presetID="35" presetClass="path" presetSubtype="0" accel="50000" decel="50000" fill="hold" grpId="2" nodeType="withEffect">
                                  <p:stCondLst>
                                    <p:cond delay="0"/>
                                  </p:stCondLst>
                                  <p:childTnLst>
                                    <p:animMotion origin="layout" path="M 0.20052 0.00162 L -0.13281 0.00162 " pathEditMode="relative" rAng="0" ptsTypes="AA">
                                      <p:cBhvr>
                                        <p:cTn id="68" dur="2000" fill="hold"/>
                                        <p:tgtEl>
                                          <p:spTgt spid="86"/>
                                        </p:tgtEl>
                                        <p:attrNameLst>
                                          <p:attrName>ppt_x</p:attrName>
                                          <p:attrName>ppt_y</p:attrName>
                                        </p:attrNameLst>
                                      </p:cBhvr>
                                      <p:rCtr x="-167" y="0"/>
                                    </p:animMotion>
                                  </p:childTnLst>
                                </p:cTn>
                              </p:par>
                            </p:childTnLst>
                          </p:cTn>
                        </p:par>
                      </p:childTnLst>
                    </p:cTn>
                  </p:par>
                  <p:par>
                    <p:cTn id="69" fill="hold">
                      <p:stCondLst>
                        <p:cond delay="indefinite"/>
                      </p:stCondLst>
                      <p:childTnLst>
                        <p:par>
                          <p:cTn id="70" fill="hold">
                            <p:stCondLst>
                              <p:cond delay="0"/>
                            </p:stCondLst>
                            <p:childTnLst>
                              <p:par>
                                <p:cTn id="71" presetID="22" presetClass="entr" presetSubtype="2" fill="hold" nodeType="clickEffect">
                                  <p:stCondLst>
                                    <p:cond delay="0"/>
                                  </p:stCondLst>
                                  <p:childTnLst>
                                    <p:set>
                                      <p:cBhvr>
                                        <p:cTn id="72" dur="1" fill="hold">
                                          <p:stCondLst>
                                            <p:cond delay="0"/>
                                          </p:stCondLst>
                                        </p:cTn>
                                        <p:tgtEl>
                                          <p:spTgt spid="116"/>
                                        </p:tgtEl>
                                        <p:attrNameLst>
                                          <p:attrName>style.visibility</p:attrName>
                                        </p:attrNameLst>
                                      </p:cBhvr>
                                      <p:to>
                                        <p:strVal val="visible"/>
                                      </p:to>
                                    </p:set>
                                    <p:animEffect transition="in" filter="wipe(right)">
                                      <p:cBhvr>
                                        <p:cTn id="73" dur="2000"/>
                                        <p:tgtEl>
                                          <p:spTgt spid="116"/>
                                        </p:tgtEl>
                                      </p:cBhvr>
                                    </p:animEffect>
                                  </p:childTnLst>
                                </p:cTn>
                              </p:par>
                            </p:childTnLst>
                          </p:cTn>
                        </p:par>
                        <p:par>
                          <p:cTn id="74" fill="hold">
                            <p:stCondLst>
                              <p:cond delay="2000"/>
                            </p:stCondLst>
                            <p:childTnLst>
                              <p:par>
                                <p:cTn id="75" presetID="22" presetClass="entr" presetSubtype="4" fill="hold" grpId="0" nodeType="afterEffect">
                                  <p:stCondLst>
                                    <p:cond delay="100"/>
                                  </p:stCondLst>
                                  <p:childTnLst>
                                    <p:set>
                                      <p:cBhvr>
                                        <p:cTn id="76" dur="1" fill="hold">
                                          <p:stCondLst>
                                            <p:cond delay="0"/>
                                          </p:stCondLst>
                                        </p:cTn>
                                        <p:tgtEl>
                                          <p:spTgt spid="124"/>
                                        </p:tgtEl>
                                        <p:attrNameLst>
                                          <p:attrName>style.visibility</p:attrName>
                                        </p:attrNameLst>
                                      </p:cBhvr>
                                      <p:to>
                                        <p:strVal val="visible"/>
                                      </p:to>
                                    </p:set>
                                    <p:animEffect transition="in" filter="wipe(down)">
                                      <p:cBhvr>
                                        <p:cTn id="77" dur="500"/>
                                        <p:tgtEl>
                                          <p:spTgt spid="124"/>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121"/>
                                        </p:tgtEl>
                                        <p:attrNameLst>
                                          <p:attrName>style.visibility</p:attrName>
                                        </p:attrNameLst>
                                      </p:cBhvr>
                                      <p:to>
                                        <p:strVal val="visible"/>
                                      </p:to>
                                    </p:set>
                                    <p:animEffect transition="in" filter="box(in)">
                                      <p:cBhvr>
                                        <p:cTn id="82" dur="500"/>
                                        <p:tgtEl>
                                          <p:spTgt spid="121"/>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131"/>
                                        </p:tgtEl>
                                        <p:attrNameLst>
                                          <p:attrName>style.visibility</p:attrName>
                                        </p:attrNameLst>
                                      </p:cBhvr>
                                      <p:to>
                                        <p:strVal val="visible"/>
                                      </p:to>
                                    </p:set>
                                    <p:animEffect transition="in" filter="box(in)">
                                      <p:cBhvr>
                                        <p:cTn id="87" dur="500"/>
                                        <p:tgtEl>
                                          <p:spTgt spid="131"/>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86"/>
                                        </p:tgtEl>
                                        <p:attrNameLst>
                                          <p:attrName>style.visibility</p:attrName>
                                        </p:attrNameLst>
                                      </p:cBhvr>
                                      <p:to>
                                        <p:strVal val="visible"/>
                                      </p:to>
                                    </p:set>
                                    <p:animEffect transition="in" filter="box(in)">
                                      <p:cBhvr>
                                        <p:cTn id="92"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2" grpId="0" animBg="1"/>
      <p:bldP spid="72" grpId="1" animBg="1"/>
      <p:bldP spid="120" grpId="0" animBg="1"/>
      <p:bldP spid="121" grpId="0" animBg="1"/>
      <p:bldP spid="122" grpId="0"/>
      <p:bldP spid="123" grpId="0"/>
      <p:bldP spid="124" grpId="0"/>
      <p:bldP spid="131" grpId="0"/>
      <p:bldP spid="86" grpId="0" animBg="1"/>
      <p:bldP spid="86" grpId="1" animBg="1"/>
      <p:bldP spid="86" grpId="2" animBg="1"/>
      <p:bldP spid="86" grpId="3"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457200" y="990600"/>
            <a:ext cx="1524000" cy="533400"/>
          </a:xfrm>
        </p:spPr>
        <p:txBody>
          <a:bodyPr/>
          <a:lstStyle/>
          <a:p>
            <a:pPr marL="457200" indent="-457200" algn="l">
              <a:buAutoNum type="arabicPeriod"/>
            </a:pPr>
            <a:r>
              <a:rPr lang="en-US" b="1" u="sng" smtClean="0"/>
              <a:t>Ví dụ:</a:t>
            </a:r>
          </a:p>
          <a:p>
            <a:pPr marL="457200" indent="-457200" algn="l"/>
            <a:endParaRPr lang="en-US" b="1" u="sng"/>
          </a:p>
        </p:txBody>
      </p:sp>
      <p:grpSp>
        <p:nvGrpSpPr>
          <p:cNvPr id="6" name="Group 110"/>
          <p:cNvGrpSpPr/>
          <p:nvPr/>
        </p:nvGrpSpPr>
        <p:grpSpPr>
          <a:xfrm>
            <a:off x="1066800" y="5396344"/>
            <a:ext cx="6781800" cy="698861"/>
            <a:chOff x="381000" y="3949339"/>
            <a:chExt cx="6781800" cy="698861"/>
          </a:xfrm>
        </p:grpSpPr>
        <p:cxnSp>
          <p:nvCxnSpPr>
            <p:cNvPr id="81" name="Straight Arrow Connector 80"/>
            <p:cNvCxnSpPr/>
            <p:nvPr/>
          </p:nvCxnSpPr>
          <p:spPr>
            <a:xfrm>
              <a:off x="381000" y="4038600"/>
              <a:ext cx="6781800" cy="1588"/>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8229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5400000">
              <a:off x="14317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5400000">
              <a:off x="2042954"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26517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32605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3869372"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a:off x="44805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a:off x="50893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56989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5400000">
              <a:off x="632934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1" name="Subtitle 2"/>
            <p:cNvSpPr txBox="1">
              <a:spLocks/>
            </p:cNvSpPr>
            <p:nvPr/>
          </p:nvSpPr>
          <p:spPr>
            <a:xfrm>
              <a:off x="6096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2" name="Subtitle 2"/>
            <p:cNvSpPr txBox="1">
              <a:spLocks/>
            </p:cNvSpPr>
            <p:nvPr/>
          </p:nvSpPr>
          <p:spPr>
            <a:xfrm>
              <a:off x="12192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- 3</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3" name="Subtitle 2"/>
            <p:cNvSpPr txBox="1">
              <a:spLocks/>
            </p:cNvSpPr>
            <p:nvPr/>
          </p:nvSpPr>
          <p:spPr>
            <a:xfrm>
              <a:off x="18288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4" name="Subtitle 2"/>
            <p:cNvSpPr txBox="1">
              <a:spLocks/>
            </p:cNvSpPr>
            <p:nvPr/>
          </p:nvSpPr>
          <p:spPr>
            <a:xfrm>
              <a:off x="24384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5" name="Subtitle 2"/>
            <p:cNvSpPr txBox="1">
              <a:spLocks/>
            </p:cNvSpPr>
            <p:nvPr/>
          </p:nvSpPr>
          <p:spPr>
            <a:xfrm>
              <a:off x="31934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0</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6" name="Subtitle 2"/>
            <p:cNvSpPr txBox="1">
              <a:spLocks/>
            </p:cNvSpPr>
            <p:nvPr/>
          </p:nvSpPr>
          <p:spPr>
            <a:xfrm>
              <a:off x="38030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7" name="Subtitle 2"/>
            <p:cNvSpPr txBox="1">
              <a:spLocks/>
            </p:cNvSpPr>
            <p:nvPr/>
          </p:nvSpPr>
          <p:spPr>
            <a:xfrm>
              <a:off x="44126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8" name="Subtitle 2"/>
            <p:cNvSpPr txBox="1">
              <a:spLocks/>
            </p:cNvSpPr>
            <p:nvPr/>
          </p:nvSpPr>
          <p:spPr>
            <a:xfrm>
              <a:off x="50222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09" name="Subtitle 2"/>
            <p:cNvSpPr txBox="1">
              <a:spLocks/>
            </p:cNvSpPr>
            <p:nvPr/>
          </p:nvSpPr>
          <p:spPr>
            <a:xfrm>
              <a:off x="56318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10" name="Subtitle 2"/>
            <p:cNvSpPr txBox="1">
              <a:spLocks/>
            </p:cNvSpPr>
            <p:nvPr/>
          </p:nvSpPr>
          <p:spPr>
            <a:xfrm>
              <a:off x="626225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5</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grpSp>
      <p:cxnSp>
        <p:nvCxnSpPr>
          <p:cNvPr id="113" name="Straight Arrow Connector 112"/>
          <p:cNvCxnSpPr/>
          <p:nvPr/>
        </p:nvCxnSpPr>
        <p:spPr>
          <a:xfrm>
            <a:off x="4038600" y="5256212"/>
            <a:ext cx="1219200" cy="1588"/>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flipV="1">
            <a:off x="2819400" y="4876800"/>
            <a:ext cx="2438400" cy="1588"/>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rot="5400000">
            <a:off x="3405693" y="5356512"/>
            <a:ext cx="795" cy="1325780"/>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0" name="Subtitle 2"/>
          <p:cNvSpPr txBox="1">
            <a:spLocks/>
          </p:cNvSpPr>
          <p:nvPr/>
        </p:nvSpPr>
        <p:spPr>
          <a:xfrm>
            <a:off x="304800" y="1447800"/>
            <a:ext cx="8153400" cy="60960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p>
            <a:pPr lvl="0" algn="just">
              <a:lnSpc>
                <a:spcPct val="150000"/>
              </a:lnSpc>
              <a:spcBef>
                <a:spcPct val="20000"/>
              </a:spcBef>
              <a:defRPr/>
            </a:pPr>
            <a:r>
              <a:rPr kumimoji="0" lang="en-US" sz="2200" b="0" i="1"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Tính</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và so sánh:</a:t>
            </a:r>
            <a:endParaRPr lang="en-US" sz="2200" smtClean="0">
              <a:solidFill>
                <a:srgbClr val="000099"/>
              </a:solidFill>
              <a:latin typeface="Times New Roman" pitchFamily="18" charset="0"/>
              <a:ea typeface="Tahoma" pitchFamily="34" charset="0"/>
              <a:cs typeface="Times New Roman" pitchFamily="18" charset="0"/>
            </a:endParaRPr>
          </a:p>
          <a:p>
            <a:pPr marR="0" lvl="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endParaRPr>
          </a:p>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i="1"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22" name="Subtitle 2"/>
          <p:cNvSpPr txBox="1">
            <a:spLocks/>
          </p:cNvSpPr>
          <p:nvPr/>
        </p:nvSpPr>
        <p:spPr>
          <a:xfrm>
            <a:off x="4267200" y="4953000"/>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a:t>
            </a:r>
            <a:r>
              <a:rPr kumimoji="0" lang="en-US" sz="2200" b="1" i="0" u="none" strike="noStrike" kern="1200" cap="none" spc="0" normalizeH="0" noProof="0" smtClean="0">
                <a:ln>
                  <a:noFill/>
                </a:ln>
                <a:solidFill>
                  <a:srgbClr val="FF0000"/>
                </a:solidFill>
                <a:effectLst/>
                <a:uLnTx/>
                <a:uFillTx/>
                <a:latin typeface="Times New Roman" pitchFamily="18" charset="0"/>
                <a:ea typeface="Tahoma" pitchFamily="34" charset="0"/>
                <a:cs typeface="Times New Roman" pitchFamily="18" charset="0"/>
              </a:rPr>
              <a:t> </a:t>
            </a: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2</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123" name="Subtitle 2"/>
          <p:cNvSpPr txBox="1">
            <a:spLocks/>
          </p:cNvSpPr>
          <p:nvPr/>
        </p:nvSpPr>
        <p:spPr>
          <a:xfrm>
            <a:off x="3733800" y="4565075"/>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  4</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124" name="Subtitle 2"/>
          <p:cNvSpPr txBox="1">
            <a:spLocks/>
          </p:cNvSpPr>
          <p:nvPr/>
        </p:nvSpPr>
        <p:spPr>
          <a:xfrm>
            <a:off x="3124200" y="6012875"/>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- 2</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5" name="Rectangle 74"/>
          <p:cNvSpPr/>
          <p:nvPr/>
        </p:nvSpPr>
        <p:spPr>
          <a:xfrm>
            <a:off x="609600" y="2667000"/>
            <a:ext cx="1933543" cy="430887"/>
          </a:xfrm>
          <a:prstGeom prst="rect">
            <a:avLst/>
          </a:prstGeom>
        </p:spPr>
        <p:txBody>
          <a:bodyPr wrap="none">
            <a:spAutoFit/>
          </a:bodyPr>
          <a:lstStyle/>
          <a:p>
            <a:r>
              <a:rPr lang="en-US" sz="2200" smtClean="0">
                <a:solidFill>
                  <a:srgbClr val="000099"/>
                </a:solidFill>
                <a:latin typeface="Times New Roman" pitchFamily="18" charset="0"/>
                <a:ea typeface="Tahoma" pitchFamily="34" charset="0"/>
                <a:cs typeface="Times New Roman" pitchFamily="18" charset="0"/>
              </a:rPr>
              <a:t>(+3) + (-5) = -2</a:t>
            </a:r>
            <a:endParaRPr lang="en-US"/>
          </a:p>
        </p:txBody>
      </p:sp>
      <p:sp>
        <p:nvSpPr>
          <p:cNvPr id="76" name="Rectangle 75"/>
          <p:cNvSpPr/>
          <p:nvPr/>
        </p:nvSpPr>
        <p:spPr>
          <a:xfrm>
            <a:off x="609600" y="2057400"/>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(+3) + (-5)  và | 5 | - | 3 | </a:t>
            </a:r>
            <a:endParaRPr lang="en-US"/>
          </a:p>
        </p:txBody>
      </p:sp>
      <p:sp>
        <p:nvSpPr>
          <p:cNvPr id="79" name="Rectangle 78"/>
          <p:cNvSpPr/>
          <p:nvPr/>
        </p:nvSpPr>
        <p:spPr>
          <a:xfrm>
            <a:off x="4572000" y="2057400"/>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(-2) + (+4)  và |4 | - | 2 | </a:t>
            </a:r>
            <a:endParaRPr lang="en-US"/>
          </a:p>
        </p:txBody>
      </p:sp>
      <p:sp>
        <p:nvSpPr>
          <p:cNvPr id="80" name="Rectangle 79"/>
          <p:cNvSpPr/>
          <p:nvPr/>
        </p:nvSpPr>
        <p:spPr>
          <a:xfrm>
            <a:off x="609600" y="3276600"/>
            <a:ext cx="24384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 5 | - | 3 | = 2 </a:t>
            </a:r>
            <a:endParaRPr lang="en-US" sz="2200"/>
          </a:p>
        </p:txBody>
      </p:sp>
      <p:sp>
        <p:nvSpPr>
          <p:cNvPr id="85" name="Rectangle 84"/>
          <p:cNvSpPr/>
          <p:nvPr/>
        </p:nvSpPr>
        <p:spPr>
          <a:xfrm>
            <a:off x="457200" y="3962400"/>
            <a:ext cx="39624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Vậy: (+3) + (-5)  = - ( | 5 | - | 3 |) </a:t>
            </a:r>
            <a:endParaRPr lang="en-US"/>
          </a:p>
        </p:txBody>
      </p:sp>
      <p:cxnSp>
        <p:nvCxnSpPr>
          <p:cNvPr id="87" name="Straight Connector 86"/>
          <p:cNvCxnSpPr/>
          <p:nvPr/>
        </p:nvCxnSpPr>
        <p:spPr>
          <a:xfrm rot="5400000">
            <a:off x="2666205" y="2894806"/>
            <a:ext cx="3200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4572000" y="2667000"/>
            <a:ext cx="19050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(- 2) + (+ 4) = </a:t>
            </a:r>
            <a:endParaRPr lang="en-US"/>
          </a:p>
        </p:txBody>
      </p:sp>
      <p:sp>
        <p:nvSpPr>
          <p:cNvPr id="98" name="Rectangle 97"/>
          <p:cNvSpPr/>
          <p:nvPr/>
        </p:nvSpPr>
        <p:spPr>
          <a:xfrm>
            <a:off x="4572000" y="3276600"/>
            <a:ext cx="24384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 4 | - | -2 | = 2 </a:t>
            </a:r>
            <a:endParaRPr lang="en-US" sz="2200"/>
          </a:p>
        </p:txBody>
      </p:sp>
      <p:sp>
        <p:nvSpPr>
          <p:cNvPr id="100" name="Rectangle 99"/>
          <p:cNvSpPr/>
          <p:nvPr/>
        </p:nvSpPr>
        <p:spPr>
          <a:xfrm>
            <a:off x="4343400" y="3962400"/>
            <a:ext cx="39624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Vậy: (- 2) + (+4)  =  ( | 4 | - | - 2 |) </a:t>
            </a:r>
            <a:endParaRPr lang="en-US"/>
          </a:p>
        </p:txBody>
      </p:sp>
      <p:sp>
        <p:nvSpPr>
          <p:cNvPr id="44" name="Rectangle 43"/>
          <p:cNvSpPr/>
          <p:nvPr/>
        </p:nvSpPr>
        <p:spPr>
          <a:xfrm>
            <a:off x="6248400" y="2667000"/>
            <a:ext cx="396262" cy="430887"/>
          </a:xfrm>
          <a:prstGeom prst="rect">
            <a:avLst/>
          </a:prstGeom>
        </p:spPr>
        <p:txBody>
          <a:bodyPr wrap="none">
            <a:spAutoFit/>
          </a:bodyPr>
          <a:lstStyle/>
          <a:p>
            <a:r>
              <a:rPr lang="en-US" sz="2200" smtClean="0">
                <a:solidFill>
                  <a:srgbClr val="000099"/>
                </a:solidFill>
                <a:latin typeface="Times New Roman" pitchFamily="18" charset="0"/>
                <a:ea typeface="Tahoma" pitchFamily="34" charset="0"/>
                <a:cs typeface="Times New Roman" pitchFamily="18" charset="0"/>
              </a:rPr>
              <a:t> 2</a:t>
            </a:r>
            <a:endParaRPr lang="en-US"/>
          </a:p>
        </p:txBody>
      </p:sp>
      <p:sp>
        <p:nvSpPr>
          <p:cNvPr id="45" name="Oval 44"/>
          <p:cNvSpPr/>
          <p:nvPr/>
        </p:nvSpPr>
        <p:spPr>
          <a:xfrm>
            <a:off x="4003965" y="5453150"/>
            <a:ext cx="60960" cy="60960"/>
          </a:xfrm>
          <a:prstGeom prst="ellips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box(in)">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box(in)">
                                      <p:cBhvr>
                                        <p:cTn id="12" dur="500"/>
                                        <p:tgtEl>
                                          <p:spTgt spid="76"/>
                                        </p:tgtEl>
                                      </p:cBhvr>
                                    </p:animEffect>
                                  </p:childTnLst>
                                </p:cTn>
                              </p:par>
                              <p:par>
                                <p:cTn id="13" presetID="4" presetClass="entr" presetSubtype="16" fill="hold" nodeType="withEffect">
                                  <p:stCondLst>
                                    <p:cond delay="0"/>
                                  </p:stCondLst>
                                  <p:childTnLst>
                                    <p:set>
                                      <p:cBhvr>
                                        <p:cTn id="14" dur="1" fill="hold">
                                          <p:stCondLst>
                                            <p:cond delay="0"/>
                                          </p:stCondLst>
                                        </p:cTn>
                                        <p:tgtEl>
                                          <p:spTgt spid="87"/>
                                        </p:tgtEl>
                                        <p:attrNameLst>
                                          <p:attrName>style.visibility</p:attrName>
                                        </p:attrNameLst>
                                      </p:cBhvr>
                                      <p:to>
                                        <p:strVal val="visible"/>
                                      </p:to>
                                    </p:set>
                                    <p:animEffect transition="in" filter="box(in)">
                                      <p:cBhvr>
                                        <p:cTn id="15" dur="500"/>
                                        <p:tgtEl>
                                          <p:spTgt spid="87"/>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79"/>
                                        </p:tgtEl>
                                        <p:attrNameLst>
                                          <p:attrName>style.visibility</p:attrName>
                                        </p:attrNameLst>
                                      </p:cBhvr>
                                      <p:to>
                                        <p:strVal val="visible"/>
                                      </p:to>
                                    </p:set>
                                    <p:animEffect transition="in" filter="box(in)">
                                      <p:cBhvr>
                                        <p:cTn id="18" dur="500"/>
                                        <p:tgtEl>
                                          <p:spTgt spid="79"/>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75"/>
                                        </p:tgtEl>
                                        <p:attrNameLst>
                                          <p:attrName>style.visibility</p:attrName>
                                        </p:attrNameLst>
                                      </p:cBhvr>
                                      <p:to>
                                        <p:strVal val="visible"/>
                                      </p:to>
                                    </p:set>
                                    <p:animEffect transition="in" filter="box(in)">
                                      <p:cBhvr>
                                        <p:cTn id="23" dur="500"/>
                                        <p:tgtEl>
                                          <p:spTgt spid="75"/>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80"/>
                                        </p:tgtEl>
                                        <p:attrNameLst>
                                          <p:attrName>style.visibility</p:attrName>
                                        </p:attrNameLst>
                                      </p:cBhvr>
                                      <p:to>
                                        <p:strVal val="visible"/>
                                      </p:to>
                                    </p:set>
                                    <p:animEffect transition="in" filter="box(in)">
                                      <p:cBhvr>
                                        <p:cTn id="28" dur="500"/>
                                        <p:tgtEl>
                                          <p:spTgt spid="80"/>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box(in)">
                                      <p:cBhvr>
                                        <p:cTn id="33" dur="500"/>
                                        <p:tgtEl>
                                          <p:spTgt spid="85"/>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90"/>
                                        </p:tgtEl>
                                        <p:attrNameLst>
                                          <p:attrName>style.visibility</p:attrName>
                                        </p:attrNameLst>
                                      </p:cBhvr>
                                      <p:to>
                                        <p:strVal val="visible"/>
                                      </p:to>
                                    </p:set>
                                    <p:animEffect transition="in" filter="box(in)">
                                      <p:cBhvr>
                                        <p:cTn id="38" dur="500"/>
                                        <p:tgtEl>
                                          <p:spTgt spid="9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left)">
                                      <p:cBhvr>
                                        <p:cTn id="43" dur="5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nodeType="clickEffect">
                                  <p:stCondLst>
                                    <p:cond delay="0"/>
                                  </p:stCondLst>
                                  <p:childTnLst>
                                    <p:set>
                                      <p:cBhvr>
                                        <p:cTn id="47" dur="1" fill="hold">
                                          <p:stCondLst>
                                            <p:cond delay="0"/>
                                          </p:stCondLst>
                                        </p:cTn>
                                        <p:tgtEl>
                                          <p:spTgt spid="116"/>
                                        </p:tgtEl>
                                        <p:attrNameLst>
                                          <p:attrName>style.visibility</p:attrName>
                                        </p:attrNameLst>
                                      </p:cBhvr>
                                      <p:to>
                                        <p:strVal val="visible"/>
                                      </p:to>
                                    </p:set>
                                    <p:animEffect transition="in" filter="wipe(right)">
                                      <p:cBhvr>
                                        <p:cTn id="48" dur="2000"/>
                                        <p:tgtEl>
                                          <p:spTgt spid="116"/>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124"/>
                                        </p:tgtEl>
                                        <p:attrNameLst>
                                          <p:attrName>style.visibility</p:attrName>
                                        </p:attrNameLst>
                                      </p:cBhvr>
                                      <p:to>
                                        <p:strVal val="visible"/>
                                      </p:to>
                                    </p:set>
                                    <p:animEffect transition="in" filter="wipe(down)">
                                      <p:cBhvr>
                                        <p:cTn id="51" dur="500"/>
                                        <p:tgtEl>
                                          <p:spTgt spid="124"/>
                                        </p:tgtEl>
                                      </p:cBhvr>
                                    </p:animEffect>
                                  </p:childTnLst>
                                </p:cTn>
                              </p:par>
                              <p:par>
                                <p:cTn id="52" presetID="4" presetClass="entr" presetSubtype="16" fill="hold" grpId="3" nodeType="with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box(in)">
                                      <p:cBhvr>
                                        <p:cTn id="54" dur="500"/>
                                        <p:tgtEl>
                                          <p:spTgt spid="45"/>
                                        </p:tgtEl>
                                      </p:cBhvr>
                                    </p:animEffect>
                                  </p:childTnLst>
                                </p:cTn>
                              </p:par>
                              <p:par>
                                <p:cTn id="55" presetID="35" presetClass="path" presetSubtype="0" accel="50000" decel="50000" fill="hold" grpId="2" nodeType="withEffect">
                                  <p:stCondLst>
                                    <p:cond delay="0"/>
                                  </p:stCondLst>
                                  <p:childTnLst>
                                    <p:animMotion origin="layout" path="M 0.00052 0.00046 L -0.13282 0.00046 " pathEditMode="relative" rAng="0" ptsTypes="AA">
                                      <p:cBhvr>
                                        <p:cTn id="56" dur="2000" fill="hold"/>
                                        <p:tgtEl>
                                          <p:spTgt spid="45"/>
                                        </p:tgtEl>
                                        <p:attrNameLst>
                                          <p:attrName>ppt_x</p:attrName>
                                          <p:attrName>ppt_y</p:attrName>
                                        </p:attrNameLst>
                                      </p:cBhvr>
                                      <p:rCtr x="-67" y="0"/>
                                    </p:animMotion>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114"/>
                                        </p:tgtEl>
                                        <p:attrNameLst>
                                          <p:attrName>style.visibility</p:attrName>
                                        </p:attrNameLst>
                                      </p:cBhvr>
                                      <p:to>
                                        <p:strVal val="visible"/>
                                      </p:to>
                                    </p:set>
                                    <p:animEffect transition="in" filter="wipe(left)">
                                      <p:cBhvr>
                                        <p:cTn id="61" dur="2000"/>
                                        <p:tgtEl>
                                          <p:spTgt spid="114"/>
                                        </p:tgtEl>
                                      </p:cBhvr>
                                    </p:animEffect>
                                  </p:childTnLst>
                                </p:cTn>
                              </p:par>
                              <p:par>
                                <p:cTn id="62" presetID="22" presetClass="entr" presetSubtype="2" fill="hold" grpId="0" nodeType="withEffect">
                                  <p:stCondLst>
                                    <p:cond delay="0"/>
                                  </p:stCondLst>
                                  <p:childTnLst>
                                    <p:set>
                                      <p:cBhvr>
                                        <p:cTn id="63" dur="1" fill="hold">
                                          <p:stCondLst>
                                            <p:cond delay="0"/>
                                          </p:stCondLst>
                                        </p:cTn>
                                        <p:tgtEl>
                                          <p:spTgt spid="123"/>
                                        </p:tgtEl>
                                        <p:attrNameLst>
                                          <p:attrName>style.visibility</p:attrName>
                                        </p:attrNameLst>
                                      </p:cBhvr>
                                      <p:to>
                                        <p:strVal val="visible"/>
                                      </p:to>
                                    </p:set>
                                    <p:animEffect transition="in" filter="wipe(right)">
                                      <p:cBhvr>
                                        <p:cTn id="64" dur="500"/>
                                        <p:tgtEl>
                                          <p:spTgt spid="123"/>
                                        </p:tgtEl>
                                      </p:cBhvr>
                                    </p:animEffect>
                                  </p:childTnLst>
                                </p:cTn>
                              </p:par>
                              <p:par>
                                <p:cTn id="65" presetID="63" presetClass="path" presetSubtype="0" accel="50000" decel="50000" fill="hold" grpId="1" nodeType="withEffect">
                                  <p:stCondLst>
                                    <p:cond delay="0"/>
                                  </p:stCondLst>
                                  <p:childTnLst>
                                    <p:animMotion origin="layout" path="M -0.13282 0.00046 L 0.13385 0.00046 " pathEditMode="relative" rAng="0" ptsTypes="AA">
                                      <p:cBhvr>
                                        <p:cTn id="66" dur="2000" fill="hold"/>
                                        <p:tgtEl>
                                          <p:spTgt spid="45"/>
                                        </p:tgtEl>
                                        <p:attrNameLst>
                                          <p:attrName>ppt_x</p:attrName>
                                          <p:attrName>ppt_y</p:attrName>
                                        </p:attrNameLst>
                                      </p:cBhvr>
                                      <p:rCtr x="133" y="0"/>
                                    </p:animMotion>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113"/>
                                        </p:tgtEl>
                                        <p:attrNameLst>
                                          <p:attrName>style.visibility</p:attrName>
                                        </p:attrNameLst>
                                      </p:cBhvr>
                                      <p:to>
                                        <p:strVal val="visible"/>
                                      </p:to>
                                    </p:set>
                                    <p:animEffect transition="in" filter="wipe(left)">
                                      <p:cBhvr>
                                        <p:cTn id="71" dur="2000"/>
                                        <p:tgtEl>
                                          <p:spTgt spid="113"/>
                                        </p:tgtEl>
                                      </p:cBhvr>
                                    </p:animEffect>
                                  </p:childTnLst>
                                </p:cTn>
                              </p:par>
                            </p:childTnLst>
                          </p:cTn>
                        </p:par>
                        <p:par>
                          <p:cTn id="72" fill="hold">
                            <p:stCondLst>
                              <p:cond delay="2000"/>
                            </p:stCondLst>
                            <p:childTnLst>
                              <p:par>
                                <p:cTn id="73" presetID="22" presetClass="entr" presetSubtype="4" fill="hold" grpId="0" nodeType="afterEffect">
                                  <p:stCondLst>
                                    <p:cond delay="0"/>
                                  </p:stCondLst>
                                  <p:childTnLst>
                                    <p:set>
                                      <p:cBhvr>
                                        <p:cTn id="74" dur="1" fill="hold">
                                          <p:stCondLst>
                                            <p:cond delay="0"/>
                                          </p:stCondLst>
                                        </p:cTn>
                                        <p:tgtEl>
                                          <p:spTgt spid="122"/>
                                        </p:tgtEl>
                                        <p:attrNameLst>
                                          <p:attrName>style.visibility</p:attrName>
                                        </p:attrNameLst>
                                      </p:cBhvr>
                                      <p:to>
                                        <p:strVal val="visible"/>
                                      </p:to>
                                    </p:set>
                                    <p:animEffect transition="in" filter="wipe(down)">
                                      <p:cBhvr>
                                        <p:cTn id="75" dur="500"/>
                                        <p:tgtEl>
                                          <p:spTgt spid="122"/>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box(in)">
                                      <p:cBhvr>
                                        <p:cTn id="80" dur="500"/>
                                        <p:tgtEl>
                                          <p:spTgt spid="44"/>
                                        </p:tgtEl>
                                      </p:cBhvr>
                                    </p:animEffect>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grpId="0" nodeType="clickEffect">
                                  <p:stCondLst>
                                    <p:cond delay="0"/>
                                  </p:stCondLst>
                                  <p:childTnLst>
                                    <p:set>
                                      <p:cBhvr>
                                        <p:cTn id="84" dur="1" fill="hold">
                                          <p:stCondLst>
                                            <p:cond delay="0"/>
                                          </p:stCondLst>
                                        </p:cTn>
                                        <p:tgtEl>
                                          <p:spTgt spid="98"/>
                                        </p:tgtEl>
                                        <p:attrNameLst>
                                          <p:attrName>style.visibility</p:attrName>
                                        </p:attrNameLst>
                                      </p:cBhvr>
                                      <p:to>
                                        <p:strVal val="visible"/>
                                      </p:to>
                                    </p:set>
                                    <p:animEffect transition="in" filter="box(in)">
                                      <p:cBhvr>
                                        <p:cTn id="85" dur="500"/>
                                        <p:tgtEl>
                                          <p:spTgt spid="98"/>
                                        </p:tgtEl>
                                      </p:cBhvr>
                                    </p:animEffect>
                                  </p:childTnLst>
                                </p:cTn>
                              </p:par>
                            </p:childTnLst>
                          </p:cTn>
                        </p:par>
                      </p:childTnLst>
                    </p:cTn>
                  </p:par>
                  <p:par>
                    <p:cTn id="86" fill="hold">
                      <p:stCondLst>
                        <p:cond delay="indefinite"/>
                      </p:stCondLst>
                      <p:childTnLst>
                        <p:par>
                          <p:cTn id="87" fill="hold">
                            <p:stCondLst>
                              <p:cond delay="0"/>
                            </p:stCondLst>
                            <p:childTnLst>
                              <p:par>
                                <p:cTn id="88" presetID="4" presetClass="entr" presetSubtype="16" fill="hold" grpId="0" nodeType="clickEffect">
                                  <p:stCondLst>
                                    <p:cond delay="0"/>
                                  </p:stCondLst>
                                  <p:childTnLst>
                                    <p:set>
                                      <p:cBhvr>
                                        <p:cTn id="89" dur="1" fill="hold">
                                          <p:stCondLst>
                                            <p:cond delay="0"/>
                                          </p:stCondLst>
                                        </p:cTn>
                                        <p:tgtEl>
                                          <p:spTgt spid="100"/>
                                        </p:tgtEl>
                                        <p:attrNameLst>
                                          <p:attrName>style.visibility</p:attrName>
                                        </p:attrNameLst>
                                      </p:cBhvr>
                                      <p:to>
                                        <p:strVal val="visible"/>
                                      </p:to>
                                    </p:set>
                                    <p:animEffect transition="in" filter="box(in)">
                                      <p:cBhvr>
                                        <p:cTn id="90"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p:bldP spid="122" grpId="0"/>
      <p:bldP spid="123" grpId="0"/>
      <p:bldP spid="124" grpId="0"/>
      <p:bldP spid="75" grpId="0"/>
      <p:bldP spid="76" grpId="0"/>
      <p:bldP spid="79" grpId="0"/>
      <p:bldP spid="80" grpId="0"/>
      <p:bldP spid="85" grpId="0"/>
      <p:bldP spid="90" grpId="0"/>
      <p:bldP spid="98" grpId="0"/>
      <p:bldP spid="100" grpId="0"/>
      <p:bldP spid="44" grpId="0"/>
      <p:bldP spid="45" grpId="1" animBg="1"/>
      <p:bldP spid="45" grpId="2" animBg="1"/>
      <p:bldP spid="45" grpId="3"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457200" y="990600"/>
            <a:ext cx="1524000" cy="533400"/>
          </a:xfrm>
        </p:spPr>
        <p:txBody>
          <a:bodyPr/>
          <a:lstStyle/>
          <a:p>
            <a:pPr marL="457200" indent="-457200" algn="l">
              <a:buAutoNum type="arabicPeriod"/>
            </a:pPr>
            <a:r>
              <a:rPr lang="en-US" b="1" u="sng" smtClean="0"/>
              <a:t>Ví dụ:</a:t>
            </a:r>
          </a:p>
          <a:p>
            <a:pPr marL="457200" indent="-457200" algn="l"/>
            <a:endParaRPr lang="en-US" b="1" u="sng"/>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85" name="Rectangle 84"/>
          <p:cNvSpPr/>
          <p:nvPr/>
        </p:nvSpPr>
        <p:spPr>
          <a:xfrm>
            <a:off x="609600" y="1600200"/>
            <a:ext cx="39624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(+3) + (-5)  = </a:t>
            </a:r>
            <a:r>
              <a:rPr lang="en-US" sz="2200" smtClean="0">
                <a:solidFill>
                  <a:srgbClr val="FF0000"/>
                </a:solidFill>
                <a:latin typeface="Times New Roman" pitchFamily="18" charset="0"/>
                <a:ea typeface="Tahoma" pitchFamily="34" charset="0"/>
                <a:cs typeface="Times New Roman" pitchFamily="18" charset="0"/>
              </a:rPr>
              <a:t>-</a:t>
            </a:r>
            <a:r>
              <a:rPr lang="en-US" sz="2200" smtClean="0">
                <a:solidFill>
                  <a:srgbClr val="000099"/>
                </a:solidFill>
                <a:latin typeface="Times New Roman" pitchFamily="18" charset="0"/>
                <a:ea typeface="Tahoma" pitchFamily="34" charset="0"/>
                <a:cs typeface="Times New Roman" pitchFamily="18" charset="0"/>
              </a:rPr>
              <a:t> ( | 5 | </a:t>
            </a:r>
            <a:r>
              <a:rPr lang="en-US" sz="2200" smtClean="0">
                <a:solidFill>
                  <a:srgbClr val="FF0000"/>
                </a:solidFill>
                <a:latin typeface="Times New Roman" pitchFamily="18" charset="0"/>
                <a:ea typeface="Tahoma" pitchFamily="34" charset="0"/>
                <a:cs typeface="Times New Roman" pitchFamily="18" charset="0"/>
              </a:rPr>
              <a:t>-</a:t>
            </a:r>
            <a:r>
              <a:rPr lang="en-US" sz="2200" smtClean="0">
                <a:solidFill>
                  <a:srgbClr val="000099"/>
                </a:solidFill>
                <a:latin typeface="Times New Roman" pitchFamily="18" charset="0"/>
                <a:ea typeface="Tahoma" pitchFamily="34" charset="0"/>
                <a:cs typeface="Times New Roman" pitchFamily="18" charset="0"/>
              </a:rPr>
              <a:t> | 3 |) </a:t>
            </a:r>
            <a:endParaRPr lang="en-US"/>
          </a:p>
        </p:txBody>
      </p:sp>
      <p:sp>
        <p:nvSpPr>
          <p:cNvPr id="100" name="Rectangle 99"/>
          <p:cNvSpPr/>
          <p:nvPr/>
        </p:nvSpPr>
        <p:spPr>
          <a:xfrm>
            <a:off x="609600" y="2133600"/>
            <a:ext cx="39624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(- 2) + (+4)  =  ( | 4 | </a:t>
            </a:r>
            <a:r>
              <a:rPr lang="en-US" sz="2200" smtClean="0">
                <a:solidFill>
                  <a:srgbClr val="FF0000"/>
                </a:solidFill>
                <a:latin typeface="Times New Roman" pitchFamily="18" charset="0"/>
                <a:ea typeface="Tahoma" pitchFamily="34" charset="0"/>
                <a:cs typeface="Times New Roman" pitchFamily="18" charset="0"/>
              </a:rPr>
              <a:t>-</a:t>
            </a:r>
            <a:r>
              <a:rPr lang="en-US" sz="2200" smtClean="0">
                <a:solidFill>
                  <a:srgbClr val="000099"/>
                </a:solidFill>
                <a:latin typeface="Times New Roman" pitchFamily="18" charset="0"/>
                <a:ea typeface="Tahoma" pitchFamily="34" charset="0"/>
                <a:cs typeface="Times New Roman" pitchFamily="18" charset="0"/>
              </a:rPr>
              <a:t> | - 2 |) </a:t>
            </a:r>
            <a:endParaRPr lang="en-US"/>
          </a:p>
        </p:txBody>
      </p:sp>
      <p:sp>
        <p:nvSpPr>
          <p:cNvPr id="44" name="Rectangle 43"/>
          <p:cNvSpPr/>
          <p:nvPr/>
        </p:nvSpPr>
        <p:spPr>
          <a:xfrm>
            <a:off x="533400" y="3733800"/>
            <a:ext cx="8001000" cy="2123658"/>
          </a:xfrm>
          <a:prstGeom prst="rect">
            <a:avLst/>
          </a:prstGeom>
        </p:spPr>
        <p:txBody>
          <a:bodyPr wrap="square">
            <a:spAutoFit/>
          </a:bodyPr>
          <a:lstStyle/>
          <a:p>
            <a:pPr algn="just">
              <a:lnSpc>
                <a:spcPct val="150000"/>
              </a:lnSpc>
            </a:pPr>
            <a:r>
              <a:rPr lang="en-US" sz="2200" smtClean="0">
                <a:solidFill>
                  <a:srgbClr val="000099"/>
                </a:solidFill>
                <a:latin typeface="Times New Roman" pitchFamily="18" charset="0"/>
                <a:ea typeface="Tahoma" pitchFamily="34" charset="0"/>
                <a:cs typeface="Times New Roman" pitchFamily="18" charset="0"/>
              </a:rPr>
              <a:t>Chọn từ thích hợp trong bảng sau để điền vào chỗ trống:</a:t>
            </a:r>
          </a:p>
          <a:p>
            <a:pPr algn="just">
              <a:lnSpc>
                <a:spcPct val="150000"/>
              </a:lnSpc>
            </a:pPr>
            <a:r>
              <a:rPr lang="en-US" sz="2200" i="1" smtClean="0">
                <a:solidFill>
                  <a:srgbClr val="000099"/>
                </a:solidFill>
                <a:latin typeface="Times New Roman" pitchFamily="18" charset="0"/>
                <a:ea typeface="Tahoma" pitchFamily="34" charset="0"/>
                <a:cs typeface="Times New Roman" pitchFamily="18" charset="0"/>
              </a:rPr>
              <a:t>Muốn cộng hai số  nguyên khác dấu không đối nhau, ta tìm ……… hai giá trị tuyệt đối của chúng (số lớn trừ …………..) rồi đặt trước kết quả tìm được dấu của số có giá trị tuyệt đối ………hơn.</a:t>
            </a:r>
            <a:endParaRPr lang="en-US" i="1"/>
          </a:p>
        </p:txBody>
      </p:sp>
      <p:sp>
        <p:nvSpPr>
          <p:cNvPr id="45" name="Pentagon 44"/>
          <p:cNvSpPr/>
          <p:nvPr/>
        </p:nvSpPr>
        <p:spPr>
          <a:xfrm rot="5400000">
            <a:off x="5543550" y="1847850"/>
            <a:ext cx="2095500" cy="1600200"/>
          </a:xfrm>
          <a:prstGeom prst="homePlate">
            <a:avLst>
              <a:gd name="adj" fmla="val 14297"/>
            </a:avLst>
          </a:prstGeom>
          <a:blipFill>
            <a:blip r:embed="rId4" cstate="print"/>
            <a:stretch>
              <a:fillRect/>
            </a:stretch>
          </a:blipFill>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en-US" sz="2200" smtClean="0">
                <a:solidFill>
                  <a:srgbClr val="000099"/>
                </a:solidFill>
                <a:latin typeface="Times New Roman" pitchFamily="18" charset="0"/>
                <a:cs typeface="Times New Roman" pitchFamily="18" charset="0"/>
              </a:rPr>
              <a:t>tổng</a:t>
            </a:r>
          </a:p>
          <a:p>
            <a:pPr algn="ctr"/>
            <a:endParaRPr lang="en-US" sz="2200" smtClean="0">
              <a:solidFill>
                <a:srgbClr val="000099"/>
              </a:solidFill>
              <a:latin typeface="Times New Roman" pitchFamily="18" charset="0"/>
              <a:cs typeface="Times New Roman" pitchFamily="18" charset="0"/>
            </a:endParaRPr>
          </a:p>
          <a:p>
            <a:pPr algn="ctr"/>
            <a:endParaRPr lang="en-US" sz="2200" smtClean="0">
              <a:solidFill>
                <a:srgbClr val="000099"/>
              </a:solidFill>
              <a:latin typeface="Times New Roman" pitchFamily="18" charset="0"/>
              <a:cs typeface="Times New Roman" pitchFamily="18" charset="0"/>
            </a:endParaRPr>
          </a:p>
          <a:p>
            <a:pPr algn="ctr"/>
            <a:endParaRPr lang="en-US" sz="2200" smtClean="0">
              <a:solidFill>
                <a:srgbClr val="000099"/>
              </a:solidFill>
              <a:latin typeface="Times New Roman" pitchFamily="18" charset="0"/>
              <a:cs typeface="Times New Roman" pitchFamily="18" charset="0"/>
            </a:endParaRPr>
          </a:p>
          <a:p>
            <a:pPr algn="ctr"/>
            <a:r>
              <a:rPr lang="en-US" sz="2200" smtClean="0">
                <a:solidFill>
                  <a:srgbClr val="000099"/>
                </a:solidFill>
                <a:latin typeface="Times New Roman" pitchFamily="18" charset="0"/>
                <a:cs typeface="Times New Roman" pitchFamily="18" charset="0"/>
              </a:rPr>
              <a:t>số lớn</a:t>
            </a:r>
            <a:endParaRPr lang="en-US" sz="2200">
              <a:solidFill>
                <a:srgbClr val="000099"/>
              </a:solidFill>
              <a:latin typeface="Times New Roman" pitchFamily="18" charset="0"/>
              <a:cs typeface="Times New Roman" pitchFamily="18" charset="0"/>
            </a:endParaRPr>
          </a:p>
        </p:txBody>
      </p:sp>
      <p:sp>
        <p:nvSpPr>
          <p:cNvPr id="46" name="Rectangle 45"/>
          <p:cNvSpPr/>
          <p:nvPr/>
        </p:nvSpPr>
        <p:spPr>
          <a:xfrm>
            <a:off x="6248400" y="2057400"/>
            <a:ext cx="670376" cy="430887"/>
          </a:xfrm>
          <a:prstGeom prst="rect">
            <a:avLst/>
          </a:prstGeom>
        </p:spPr>
        <p:txBody>
          <a:bodyPr wrap="none">
            <a:spAutoFit/>
          </a:bodyPr>
          <a:lstStyle/>
          <a:p>
            <a:pPr lvl="0" algn="ctr"/>
            <a:r>
              <a:rPr lang="en-US" sz="2200" smtClean="0">
                <a:solidFill>
                  <a:srgbClr val="000099"/>
                </a:solidFill>
                <a:latin typeface="Times New Roman" pitchFamily="18" charset="0"/>
                <a:cs typeface="Times New Roman" pitchFamily="18" charset="0"/>
              </a:rPr>
              <a:t>hiệu</a:t>
            </a:r>
          </a:p>
        </p:txBody>
      </p:sp>
      <p:sp>
        <p:nvSpPr>
          <p:cNvPr id="47" name="Rectangle 46"/>
          <p:cNvSpPr/>
          <p:nvPr/>
        </p:nvSpPr>
        <p:spPr>
          <a:xfrm>
            <a:off x="6158141" y="2388513"/>
            <a:ext cx="928459" cy="430887"/>
          </a:xfrm>
          <a:prstGeom prst="rect">
            <a:avLst/>
          </a:prstGeom>
        </p:spPr>
        <p:txBody>
          <a:bodyPr wrap="none">
            <a:spAutoFit/>
          </a:bodyPr>
          <a:lstStyle/>
          <a:p>
            <a:pPr lvl="0" algn="ctr"/>
            <a:r>
              <a:rPr lang="en-US" sz="2200" smtClean="0">
                <a:solidFill>
                  <a:srgbClr val="000099"/>
                </a:solidFill>
                <a:latin typeface="Times New Roman" pitchFamily="18" charset="0"/>
                <a:cs typeface="Times New Roman" pitchFamily="18" charset="0"/>
              </a:rPr>
              <a:t>số nhỏ</a:t>
            </a:r>
          </a:p>
        </p:txBody>
      </p:sp>
      <p:sp>
        <p:nvSpPr>
          <p:cNvPr id="48" name="Rectangle 47"/>
          <p:cNvSpPr/>
          <p:nvPr/>
        </p:nvSpPr>
        <p:spPr>
          <a:xfrm>
            <a:off x="6248400" y="2743200"/>
            <a:ext cx="553357" cy="430887"/>
          </a:xfrm>
          <a:prstGeom prst="rect">
            <a:avLst/>
          </a:prstGeom>
        </p:spPr>
        <p:txBody>
          <a:bodyPr wrap="none">
            <a:spAutoFit/>
          </a:bodyPr>
          <a:lstStyle/>
          <a:p>
            <a:pPr lvl="0" algn="ctr"/>
            <a:r>
              <a:rPr lang="en-US" sz="2200" smtClean="0">
                <a:solidFill>
                  <a:srgbClr val="000099"/>
                </a:solidFill>
                <a:latin typeface="Times New Roman" pitchFamily="18" charset="0"/>
                <a:cs typeface="Times New Roman" pitchFamily="18" charset="0"/>
              </a:rPr>
              <a:t>lớn</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4.72222E-6 5.55112E-17 L 0.15503 0.33542 " pathEditMode="relative" rAng="0" ptsTypes="AA">
                                      <p:cBhvr>
                                        <p:cTn id="6" dur="2000" fill="hold"/>
                                        <p:tgtEl>
                                          <p:spTgt spid="46"/>
                                        </p:tgtEl>
                                        <p:attrNameLst>
                                          <p:attrName>ppt_x</p:attrName>
                                          <p:attrName>ppt_y</p:attrName>
                                        </p:attrNameLst>
                                      </p:cBhvr>
                                      <p:rCtr x="77" y="168"/>
                                    </p:animMotion>
                                  </p:childTnLst>
                                </p:cTn>
                              </p:par>
                            </p:childTnLst>
                          </p:cTn>
                        </p:par>
                      </p:childTnLst>
                    </p:cTn>
                  </p:par>
                  <p:par>
                    <p:cTn id="7" fill="hold">
                      <p:stCondLst>
                        <p:cond delay="indefinite"/>
                      </p:stCondLst>
                      <p:childTnLst>
                        <p:par>
                          <p:cTn id="8" fill="hold">
                            <p:stCondLst>
                              <p:cond delay="0"/>
                            </p:stCondLst>
                            <p:childTnLst>
                              <p:par>
                                <p:cTn id="9" presetID="49" presetClass="path" presetSubtype="0" accel="50000" decel="50000" fill="hold" grpId="0" nodeType="clickEffect">
                                  <p:stCondLst>
                                    <p:cond delay="0"/>
                                  </p:stCondLst>
                                  <p:childTnLst>
                                    <p:animMotion origin="layout" path="M -1.94444E-6 0.00208 L -0.05746 0.35579 " pathEditMode="relative" rAng="0" ptsTypes="AA">
                                      <p:cBhvr>
                                        <p:cTn id="10" dur="2000" fill="hold"/>
                                        <p:tgtEl>
                                          <p:spTgt spid="47"/>
                                        </p:tgtEl>
                                        <p:attrNameLst>
                                          <p:attrName>ppt_x</p:attrName>
                                          <p:attrName>ppt_y</p:attrName>
                                        </p:attrNameLst>
                                      </p:cBhvr>
                                      <p:rCtr x="-29" y="177"/>
                                    </p:animMotion>
                                  </p:childTnLst>
                                </p:cTn>
                              </p:par>
                            </p:childTnLst>
                          </p:cTn>
                        </p:par>
                      </p:childTnLst>
                    </p:cTn>
                  </p:par>
                  <p:par>
                    <p:cTn id="11" fill="hold">
                      <p:stCondLst>
                        <p:cond delay="indefinite"/>
                      </p:stCondLst>
                      <p:childTnLst>
                        <p:par>
                          <p:cTn id="12" fill="hold">
                            <p:stCondLst>
                              <p:cond delay="0"/>
                            </p:stCondLst>
                            <p:childTnLst>
                              <p:par>
                                <p:cTn id="13" presetID="49" presetClass="path" presetSubtype="0" accel="50000" decel="50000" fill="hold" grpId="0" nodeType="clickEffect">
                                  <p:stCondLst>
                                    <p:cond delay="0"/>
                                  </p:stCondLst>
                                  <p:childTnLst>
                                    <p:animMotion origin="layout" path="M -1.66667E-6 0 L -0.02187 0.37986 " pathEditMode="relative" rAng="0" ptsTypes="AA">
                                      <p:cBhvr>
                                        <p:cTn id="14" dur="2000" fill="hold"/>
                                        <p:tgtEl>
                                          <p:spTgt spid="48"/>
                                        </p:tgtEl>
                                        <p:attrNameLst>
                                          <p:attrName>ppt_x</p:attrName>
                                          <p:attrName>ppt_y</p:attrName>
                                        </p:attrNameLst>
                                      </p:cBhvr>
                                      <p:rCtr x="-11" y="190"/>
                                    </p:animMotion>
                                  </p:childTnLst>
                                </p:cTn>
                              </p:par>
                            </p:childTnLst>
                          </p:cTn>
                        </p:par>
                      </p:childTnLst>
                    </p:cTn>
                  </p:par>
                  <p:par>
                    <p:cTn id="15" fill="hold">
                      <p:stCondLst>
                        <p:cond delay="indefinite"/>
                      </p:stCondLst>
                      <p:childTnLst>
                        <p:par>
                          <p:cTn id="16" fill="hold">
                            <p:stCondLst>
                              <p:cond delay="0"/>
                            </p:stCondLst>
                            <p:childTnLst>
                              <p:par>
                                <p:cTn id="17" presetID="4" presetClass="exit" presetSubtype="16" fill="hold" grpId="0" nodeType="clickEffect">
                                  <p:stCondLst>
                                    <p:cond delay="0"/>
                                  </p:stCondLst>
                                  <p:childTnLst>
                                    <p:animEffect transition="out" filter="box(in)">
                                      <p:cBhvr>
                                        <p:cTn id="18" dur="500"/>
                                        <p:tgtEl>
                                          <p:spTgt spid="45"/>
                                        </p:tgtEl>
                                      </p:cBhvr>
                                    </p:animEffect>
                                    <p:set>
                                      <p:cBhvr>
                                        <p:cTn id="19" dur="1" fill="hold">
                                          <p:stCondLst>
                                            <p:cond delay="499"/>
                                          </p:stCondLst>
                                        </p:cTn>
                                        <p:tgtEl>
                                          <p:spTgt spid="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P spid="47" grpId="0"/>
      <p:bldP spid="4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8" name="Rectangle 47"/>
          <p:cNvSpPr/>
          <p:nvPr/>
        </p:nvSpPr>
        <p:spPr>
          <a:xfrm>
            <a:off x="533400" y="3581400"/>
            <a:ext cx="7772400" cy="1371600"/>
          </a:xfrm>
          <a:prstGeom prst="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457200" y="990600"/>
            <a:ext cx="1524000" cy="533400"/>
          </a:xfrm>
        </p:spPr>
        <p:txBody>
          <a:bodyPr/>
          <a:lstStyle/>
          <a:p>
            <a:pPr marL="457200" indent="-457200" algn="l">
              <a:buAutoNum type="arabicPeriod"/>
            </a:pPr>
            <a:r>
              <a:rPr lang="en-US" b="1" u="sng" smtClean="0"/>
              <a:t>Ví dụ:</a:t>
            </a:r>
          </a:p>
          <a:p>
            <a:pPr marL="457200" indent="-457200" algn="l"/>
            <a:endParaRPr lang="en-US" b="1" u="sng"/>
          </a:p>
        </p:txBody>
      </p:sp>
      <p:sp>
        <p:nvSpPr>
          <p:cNvPr id="120" name="Subtitle 2"/>
          <p:cNvSpPr txBox="1">
            <a:spLocks/>
          </p:cNvSpPr>
          <p:nvPr/>
        </p:nvSpPr>
        <p:spPr>
          <a:xfrm>
            <a:off x="304800" y="1447800"/>
            <a:ext cx="8153400" cy="60960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p>
            <a:pPr lvl="0" algn="just">
              <a:lnSpc>
                <a:spcPct val="150000"/>
              </a:lnSpc>
              <a:spcBef>
                <a:spcPct val="20000"/>
              </a:spcBef>
              <a:defRPr/>
            </a:pPr>
            <a:r>
              <a:rPr kumimoji="0" lang="en-US" sz="2200" b="0" i="1"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Tính</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và so sánh:</a:t>
            </a:r>
            <a:endParaRPr lang="en-US" sz="2200" smtClean="0">
              <a:solidFill>
                <a:srgbClr val="000099"/>
              </a:solidFill>
              <a:latin typeface="Times New Roman" pitchFamily="18" charset="0"/>
              <a:ea typeface="Tahoma" pitchFamily="34" charset="0"/>
              <a:cs typeface="Times New Roman" pitchFamily="18" charset="0"/>
            </a:endParaRPr>
          </a:p>
          <a:p>
            <a:pPr marR="0" lvl="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endParaRPr>
          </a:p>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i="1"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6" name="Rectangle 75"/>
          <p:cNvSpPr/>
          <p:nvPr/>
        </p:nvSpPr>
        <p:spPr>
          <a:xfrm>
            <a:off x="2348345" y="1578722"/>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(+3) + (- 3)  và (- 3) + (+3) </a:t>
            </a:r>
            <a:endParaRPr lang="en-US" sz="2200"/>
          </a:p>
        </p:txBody>
      </p:sp>
      <p:sp>
        <p:nvSpPr>
          <p:cNvPr id="44" name="Rectangle 43"/>
          <p:cNvSpPr/>
          <p:nvPr/>
        </p:nvSpPr>
        <p:spPr>
          <a:xfrm>
            <a:off x="838200" y="2057400"/>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(+3) + (- 3)  =</a:t>
            </a:r>
            <a:endParaRPr lang="en-US" sz="2200"/>
          </a:p>
        </p:txBody>
      </p:sp>
      <p:sp>
        <p:nvSpPr>
          <p:cNvPr id="45" name="Rectangle 44"/>
          <p:cNvSpPr/>
          <p:nvPr/>
        </p:nvSpPr>
        <p:spPr>
          <a:xfrm>
            <a:off x="838200" y="2590800"/>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(- 3) + (+3)  =</a:t>
            </a:r>
            <a:endParaRPr lang="en-US" sz="2200"/>
          </a:p>
        </p:txBody>
      </p:sp>
      <p:sp>
        <p:nvSpPr>
          <p:cNvPr id="46" name="Rectangle 45"/>
          <p:cNvSpPr/>
          <p:nvPr/>
        </p:nvSpPr>
        <p:spPr>
          <a:xfrm>
            <a:off x="838200" y="3124200"/>
            <a:ext cx="48006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Vậy: (+3) + (- 3)  = (- 3) + (+3) = 0 </a:t>
            </a:r>
            <a:endParaRPr lang="en-US" sz="2200"/>
          </a:p>
        </p:txBody>
      </p:sp>
      <p:sp>
        <p:nvSpPr>
          <p:cNvPr id="86" name="Rectangle 85"/>
          <p:cNvSpPr/>
          <p:nvPr/>
        </p:nvSpPr>
        <p:spPr>
          <a:xfrm>
            <a:off x="2549235" y="2078185"/>
            <a:ext cx="457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0</a:t>
            </a:r>
            <a:endParaRPr lang="en-US" sz="2200"/>
          </a:p>
        </p:txBody>
      </p:sp>
      <p:sp>
        <p:nvSpPr>
          <p:cNvPr id="88" name="Rectangle 87"/>
          <p:cNvSpPr/>
          <p:nvPr/>
        </p:nvSpPr>
        <p:spPr>
          <a:xfrm>
            <a:off x="2514600" y="2590800"/>
            <a:ext cx="457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0</a:t>
            </a:r>
            <a:endParaRPr lang="en-US" sz="2200"/>
          </a:p>
        </p:txBody>
      </p:sp>
      <p:grpSp>
        <p:nvGrpSpPr>
          <p:cNvPr id="15" name="Group 110"/>
          <p:cNvGrpSpPr/>
          <p:nvPr/>
        </p:nvGrpSpPr>
        <p:grpSpPr>
          <a:xfrm>
            <a:off x="1066800" y="4114794"/>
            <a:ext cx="6781800" cy="698861"/>
            <a:chOff x="381000" y="3949339"/>
            <a:chExt cx="6781800" cy="698861"/>
          </a:xfrm>
        </p:grpSpPr>
        <p:cxnSp>
          <p:nvCxnSpPr>
            <p:cNvPr id="16" name="Straight Arrow Connector 15"/>
            <p:cNvCxnSpPr/>
            <p:nvPr/>
          </p:nvCxnSpPr>
          <p:spPr>
            <a:xfrm>
              <a:off x="381000" y="4038600"/>
              <a:ext cx="6781800" cy="1588"/>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8229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4317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2042954"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517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32605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869372"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4805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50893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56989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632934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7" name="Subtitle 2"/>
            <p:cNvSpPr txBox="1">
              <a:spLocks/>
            </p:cNvSpPr>
            <p:nvPr/>
          </p:nvSpPr>
          <p:spPr>
            <a:xfrm>
              <a:off x="6096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8" name="Subtitle 2"/>
            <p:cNvSpPr txBox="1">
              <a:spLocks/>
            </p:cNvSpPr>
            <p:nvPr/>
          </p:nvSpPr>
          <p:spPr>
            <a:xfrm>
              <a:off x="12192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- 3</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9" name="Subtitle 2"/>
            <p:cNvSpPr txBox="1">
              <a:spLocks/>
            </p:cNvSpPr>
            <p:nvPr/>
          </p:nvSpPr>
          <p:spPr>
            <a:xfrm>
              <a:off x="18288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0" name="Subtitle 2"/>
            <p:cNvSpPr txBox="1">
              <a:spLocks/>
            </p:cNvSpPr>
            <p:nvPr/>
          </p:nvSpPr>
          <p:spPr>
            <a:xfrm>
              <a:off x="24384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1" name="Subtitle 2"/>
            <p:cNvSpPr txBox="1">
              <a:spLocks/>
            </p:cNvSpPr>
            <p:nvPr/>
          </p:nvSpPr>
          <p:spPr>
            <a:xfrm>
              <a:off x="31934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0</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2" name="Subtitle 2"/>
            <p:cNvSpPr txBox="1">
              <a:spLocks/>
            </p:cNvSpPr>
            <p:nvPr/>
          </p:nvSpPr>
          <p:spPr>
            <a:xfrm>
              <a:off x="38030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3" name="Subtitle 2"/>
            <p:cNvSpPr txBox="1">
              <a:spLocks/>
            </p:cNvSpPr>
            <p:nvPr/>
          </p:nvSpPr>
          <p:spPr>
            <a:xfrm>
              <a:off x="44126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4" name="Subtitle 2"/>
            <p:cNvSpPr txBox="1">
              <a:spLocks/>
            </p:cNvSpPr>
            <p:nvPr/>
          </p:nvSpPr>
          <p:spPr>
            <a:xfrm>
              <a:off x="50222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5" name="Subtitle 2"/>
            <p:cNvSpPr txBox="1">
              <a:spLocks/>
            </p:cNvSpPr>
            <p:nvPr/>
          </p:nvSpPr>
          <p:spPr>
            <a:xfrm>
              <a:off x="56318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36" name="Subtitle 2"/>
            <p:cNvSpPr txBox="1">
              <a:spLocks/>
            </p:cNvSpPr>
            <p:nvPr/>
          </p:nvSpPr>
          <p:spPr>
            <a:xfrm>
              <a:off x="626225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5</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grpSp>
      <p:cxnSp>
        <p:nvCxnSpPr>
          <p:cNvPr id="38" name="Straight Arrow Connector 37"/>
          <p:cNvCxnSpPr/>
          <p:nvPr/>
        </p:nvCxnSpPr>
        <p:spPr>
          <a:xfrm flipV="1">
            <a:off x="4038600" y="3962400"/>
            <a:ext cx="1828800" cy="8513"/>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4038600" y="4655128"/>
            <a:ext cx="1828800" cy="6127"/>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Subtitle 2"/>
          <p:cNvSpPr txBox="1">
            <a:spLocks/>
          </p:cNvSpPr>
          <p:nvPr/>
        </p:nvSpPr>
        <p:spPr>
          <a:xfrm>
            <a:off x="4800600" y="3657600"/>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+3</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42" name="Subtitle 2"/>
          <p:cNvSpPr txBox="1">
            <a:spLocks/>
          </p:cNvSpPr>
          <p:nvPr/>
        </p:nvSpPr>
        <p:spPr>
          <a:xfrm>
            <a:off x="4648200" y="4578925"/>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-3</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49" name="Rectangle 48"/>
          <p:cNvSpPr/>
          <p:nvPr/>
        </p:nvSpPr>
        <p:spPr>
          <a:xfrm>
            <a:off x="533400" y="5105400"/>
            <a:ext cx="7772400" cy="1371600"/>
          </a:xfrm>
          <a:prstGeom prst="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110"/>
          <p:cNvGrpSpPr/>
          <p:nvPr/>
        </p:nvGrpSpPr>
        <p:grpSpPr>
          <a:xfrm>
            <a:off x="1066800" y="5638794"/>
            <a:ext cx="6781800" cy="698861"/>
            <a:chOff x="381000" y="3949339"/>
            <a:chExt cx="6781800" cy="698861"/>
          </a:xfrm>
        </p:grpSpPr>
        <p:cxnSp>
          <p:nvCxnSpPr>
            <p:cNvPr id="51" name="Straight Arrow Connector 50"/>
            <p:cNvCxnSpPr/>
            <p:nvPr/>
          </p:nvCxnSpPr>
          <p:spPr>
            <a:xfrm>
              <a:off x="381000" y="4038600"/>
              <a:ext cx="6781800" cy="1588"/>
            </a:xfrm>
            <a:prstGeom prst="straightConnector1">
              <a:avLst/>
            </a:prstGeom>
            <a:ln w="28575">
              <a:solidFill>
                <a:srgbClr val="000099"/>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8229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14317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2042954"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26517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2605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3869372"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480560"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50893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569896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a:off x="6329346" y="4039985"/>
              <a:ext cx="1828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2" name="Subtitle 2"/>
            <p:cNvSpPr txBox="1">
              <a:spLocks/>
            </p:cNvSpPr>
            <p:nvPr/>
          </p:nvSpPr>
          <p:spPr>
            <a:xfrm>
              <a:off x="6096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3" name="Subtitle 2"/>
            <p:cNvSpPr txBox="1">
              <a:spLocks/>
            </p:cNvSpPr>
            <p:nvPr/>
          </p:nvSpPr>
          <p:spPr>
            <a:xfrm>
              <a:off x="12192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- 3</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4" name="Subtitle 2"/>
            <p:cNvSpPr txBox="1">
              <a:spLocks/>
            </p:cNvSpPr>
            <p:nvPr/>
          </p:nvSpPr>
          <p:spPr>
            <a:xfrm>
              <a:off x="18288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5" name="Subtitle 2"/>
            <p:cNvSpPr txBox="1">
              <a:spLocks/>
            </p:cNvSpPr>
            <p:nvPr/>
          </p:nvSpPr>
          <p:spPr>
            <a:xfrm>
              <a:off x="2438400"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- 1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6" name="Subtitle 2"/>
            <p:cNvSpPr txBox="1">
              <a:spLocks/>
            </p:cNvSpPr>
            <p:nvPr/>
          </p:nvSpPr>
          <p:spPr>
            <a:xfrm>
              <a:off x="31934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0</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7" name="Subtitle 2"/>
            <p:cNvSpPr txBox="1">
              <a:spLocks/>
            </p:cNvSpPr>
            <p:nvPr/>
          </p:nvSpPr>
          <p:spPr>
            <a:xfrm>
              <a:off x="38030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1</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8" name="Subtitle 2"/>
            <p:cNvSpPr txBox="1">
              <a:spLocks/>
            </p:cNvSpPr>
            <p:nvPr/>
          </p:nvSpPr>
          <p:spPr>
            <a:xfrm>
              <a:off x="44126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2</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69" name="Subtitle 2"/>
            <p:cNvSpPr txBox="1">
              <a:spLocks/>
            </p:cNvSpPr>
            <p:nvPr/>
          </p:nvSpPr>
          <p:spPr>
            <a:xfrm>
              <a:off x="50222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0" name="Subtitle 2"/>
            <p:cNvSpPr txBox="1">
              <a:spLocks/>
            </p:cNvSpPr>
            <p:nvPr/>
          </p:nvSpPr>
          <p:spPr>
            <a:xfrm>
              <a:off x="563187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4</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1" name="Subtitle 2"/>
            <p:cNvSpPr txBox="1">
              <a:spLocks/>
            </p:cNvSpPr>
            <p:nvPr/>
          </p:nvSpPr>
          <p:spPr>
            <a:xfrm>
              <a:off x="6262255" y="4114800"/>
              <a:ext cx="533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sz="2000" smtClean="0">
                  <a:solidFill>
                    <a:srgbClr val="000099"/>
                  </a:solidFill>
                  <a:latin typeface="Times New Roman" pitchFamily="18" charset="0"/>
                  <a:ea typeface="Tahoma" pitchFamily="34" charset="0"/>
                  <a:cs typeface="Times New Roman" pitchFamily="18" charset="0"/>
                </a:rPr>
                <a:t>5</a:t>
              </a:r>
              <a:endParaRPr kumimoji="0" lang="en-US" sz="2000" b="0"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grpSp>
      <p:cxnSp>
        <p:nvCxnSpPr>
          <p:cNvPr id="72" name="Straight Arrow Connector 71"/>
          <p:cNvCxnSpPr/>
          <p:nvPr/>
        </p:nvCxnSpPr>
        <p:spPr>
          <a:xfrm flipV="1">
            <a:off x="2189020" y="6248400"/>
            <a:ext cx="1828800" cy="8513"/>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10800000">
            <a:off x="2209800" y="5486400"/>
            <a:ext cx="1828800" cy="6127"/>
          </a:xfrm>
          <a:prstGeom prst="straightConnector1">
            <a:avLst/>
          </a:prstGeom>
          <a:ln w="12700">
            <a:solidFill>
              <a:srgbClr val="C0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Subtitle 2"/>
          <p:cNvSpPr txBox="1">
            <a:spLocks/>
          </p:cNvSpPr>
          <p:nvPr/>
        </p:nvSpPr>
        <p:spPr>
          <a:xfrm>
            <a:off x="2819400" y="5943600"/>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+3</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75" name="Subtitle 2"/>
          <p:cNvSpPr txBox="1">
            <a:spLocks/>
          </p:cNvSpPr>
          <p:nvPr/>
        </p:nvSpPr>
        <p:spPr>
          <a:xfrm>
            <a:off x="2819400" y="5181600"/>
            <a:ext cx="533400" cy="387925"/>
          </a:xfrm>
          <a:prstGeom prst="rect">
            <a:avLst/>
          </a:prstGeom>
          <a:noFill/>
          <a:ln>
            <a:noFill/>
          </a:ln>
        </p:spPr>
        <p:style>
          <a:lnRef idx="1">
            <a:schemeClr val="accent2"/>
          </a:lnRef>
          <a:fillRef idx="1001">
            <a:schemeClr val="lt1"/>
          </a:fillRef>
          <a:effectRef idx="1">
            <a:schemeClr val="accent2"/>
          </a:effectRef>
          <a:fontRef idx="minor">
            <a:schemeClr val="dk1"/>
          </a:fontRef>
        </p:style>
        <p:txBody>
          <a:bodyPr vert="horz" lIns="91440" tIns="45720" rIns="91440" bIns="45720" rtlCol="0">
            <a:normAutofit fontScale="92500" lnSpcReduction="10000"/>
          </a:bodyPr>
          <a:lstStyle/>
          <a:p>
            <a:pPr marL="457200" marR="0" lvl="0" indent="-457200" algn="ctr"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-3</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a:ln>
                <a:noFill/>
              </a:ln>
              <a:solidFill>
                <a:srgbClr val="FF0000"/>
              </a:solidFill>
              <a:effectLst/>
              <a:uLnTx/>
              <a:uFillTx/>
              <a:latin typeface="Times New Roman" pitchFamily="18" charset="0"/>
              <a:ea typeface="Tahoma" pitchFamily="34" charset="0"/>
              <a:cs typeface="Times New Roman" pitchFamily="18" charset="0"/>
            </a:endParaRPr>
          </a:p>
        </p:txBody>
      </p:sp>
      <p:sp>
        <p:nvSpPr>
          <p:cNvPr id="78" name="Oval 77"/>
          <p:cNvSpPr/>
          <p:nvPr/>
        </p:nvSpPr>
        <p:spPr>
          <a:xfrm>
            <a:off x="3977640" y="4163290"/>
            <a:ext cx="60960" cy="60960"/>
          </a:xfrm>
          <a:prstGeom prst="ellips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4012275" y="5681750"/>
            <a:ext cx="60960" cy="60960"/>
          </a:xfrm>
          <a:prstGeom prst="ellips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box(in)">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box(in)">
                                      <p:cBhvr>
                                        <p:cTn id="12" dur="500"/>
                                        <p:tgtEl>
                                          <p:spTgt spid="7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box(in)">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box(in)">
                                      <p:cBhvr>
                                        <p:cTn id="25" dur="500"/>
                                        <p:tgtEl>
                                          <p:spTgt spid="4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wipe(left)">
                                      <p:cBhvr>
                                        <p:cTn id="30" dur="2000"/>
                                        <p:tgtEl>
                                          <p:spTgt spid="38"/>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Effect transition="in" filter="wipe(right)">
                                      <p:cBhvr>
                                        <p:cTn id="33" dur="500"/>
                                        <p:tgtEl>
                                          <p:spTgt spid="41"/>
                                        </p:tgtEl>
                                      </p:cBhvr>
                                    </p:animEffect>
                                  </p:childTnLst>
                                </p:cTn>
                              </p:par>
                              <p:par>
                                <p:cTn id="34" presetID="4" presetClass="entr" presetSubtype="16" fill="hold" grpId="3" nodeType="withEffect">
                                  <p:stCondLst>
                                    <p:cond delay="0"/>
                                  </p:stCondLst>
                                  <p:childTnLst>
                                    <p:set>
                                      <p:cBhvr>
                                        <p:cTn id="35" dur="1" fill="hold">
                                          <p:stCondLst>
                                            <p:cond delay="0"/>
                                          </p:stCondLst>
                                        </p:cTn>
                                        <p:tgtEl>
                                          <p:spTgt spid="78"/>
                                        </p:tgtEl>
                                        <p:attrNameLst>
                                          <p:attrName>style.visibility</p:attrName>
                                        </p:attrNameLst>
                                      </p:cBhvr>
                                      <p:to>
                                        <p:strVal val="visible"/>
                                      </p:to>
                                    </p:set>
                                    <p:animEffect transition="in" filter="box(in)">
                                      <p:cBhvr>
                                        <p:cTn id="36" dur="500"/>
                                        <p:tgtEl>
                                          <p:spTgt spid="78"/>
                                        </p:tgtEl>
                                      </p:cBhvr>
                                    </p:animEffect>
                                  </p:childTnLst>
                                </p:cTn>
                              </p:par>
                              <p:par>
                                <p:cTn id="37" presetID="63" presetClass="path" presetSubtype="0" accel="50000" decel="50000" fill="hold" grpId="1" nodeType="withEffect">
                                  <p:stCondLst>
                                    <p:cond delay="0"/>
                                  </p:stCondLst>
                                  <p:childTnLst>
                                    <p:animMotion origin="layout" path="M 0.00312 -4.07407E-6 L 0.20364 0.00024 " pathEditMode="relative" rAng="0" ptsTypes="AA">
                                      <p:cBhvr>
                                        <p:cTn id="38" dur="2000" fill="hold"/>
                                        <p:tgtEl>
                                          <p:spTgt spid="78"/>
                                        </p:tgtEl>
                                        <p:attrNameLst>
                                          <p:attrName>ppt_x</p:attrName>
                                          <p:attrName>ppt_y</p:attrName>
                                        </p:attrNameLst>
                                      </p:cBhvr>
                                      <p:rCtr x="100" y="0"/>
                                    </p:animMotion>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right)">
                                      <p:cBhvr>
                                        <p:cTn id="43" dur="2000"/>
                                        <p:tgtEl>
                                          <p:spTgt spid="39"/>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wipe(down)">
                                      <p:cBhvr>
                                        <p:cTn id="46" dur="500"/>
                                        <p:tgtEl>
                                          <p:spTgt spid="42"/>
                                        </p:tgtEl>
                                      </p:cBhvr>
                                    </p:animEffect>
                                  </p:childTnLst>
                                </p:cTn>
                              </p:par>
                              <p:par>
                                <p:cTn id="47" presetID="35" presetClass="path" presetSubtype="0" accel="50000" decel="50000" fill="hold" grpId="2" nodeType="withEffect">
                                  <p:stCondLst>
                                    <p:cond delay="0"/>
                                  </p:stCondLst>
                                  <p:childTnLst>
                                    <p:animMotion origin="layout" path="M 0.19739 -0.00046 L 0.00295 0.00162 " pathEditMode="relative" rAng="0" ptsTypes="AA">
                                      <p:cBhvr>
                                        <p:cTn id="48" dur="2000" fill="hold"/>
                                        <p:tgtEl>
                                          <p:spTgt spid="78"/>
                                        </p:tgtEl>
                                        <p:attrNameLst>
                                          <p:attrName>ppt_x</p:attrName>
                                          <p:attrName>ppt_y</p:attrName>
                                        </p:attrNameLst>
                                      </p:cBhvr>
                                      <p:rCtr x="-97" y="1"/>
                                    </p:animMotion>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86"/>
                                        </p:tgtEl>
                                        <p:attrNameLst>
                                          <p:attrName>style.visibility</p:attrName>
                                        </p:attrNameLst>
                                      </p:cBhvr>
                                      <p:to>
                                        <p:strVal val="visible"/>
                                      </p:to>
                                    </p:set>
                                    <p:animEffect transition="in" filter="box(in)">
                                      <p:cBhvr>
                                        <p:cTn id="53" dur="500"/>
                                        <p:tgtEl>
                                          <p:spTgt spid="86"/>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box(in)">
                                      <p:cBhvr>
                                        <p:cTn id="58" dur="500"/>
                                        <p:tgtEl>
                                          <p:spTgt spid="4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wipe(left)">
                                      <p:cBhvr>
                                        <p:cTn id="63" dur="500"/>
                                        <p:tgtEl>
                                          <p:spTgt spid="50"/>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box(in)">
                                      <p:cBhvr>
                                        <p:cTn id="66" dur="500"/>
                                        <p:tgtEl>
                                          <p:spTgt spid="49"/>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2" fill="hold" nodeType="clickEffect">
                                  <p:stCondLst>
                                    <p:cond delay="0"/>
                                  </p:stCondLst>
                                  <p:childTnLst>
                                    <p:set>
                                      <p:cBhvr>
                                        <p:cTn id="70" dur="1" fill="hold">
                                          <p:stCondLst>
                                            <p:cond delay="0"/>
                                          </p:stCondLst>
                                        </p:cTn>
                                        <p:tgtEl>
                                          <p:spTgt spid="73"/>
                                        </p:tgtEl>
                                        <p:attrNameLst>
                                          <p:attrName>style.visibility</p:attrName>
                                        </p:attrNameLst>
                                      </p:cBhvr>
                                      <p:to>
                                        <p:strVal val="visible"/>
                                      </p:to>
                                    </p:set>
                                    <p:animEffect transition="in" filter="wipe(right)">
                                      <p:cBhvr>
                                        <p:cTn id="71" dur="2000"/>
                                        <p:tgtEl>
                                          <p:spTgt spid="73"/>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75"/>
                                        </p:tgtEl>
                                        <p:attrNameLst>
                                          <p:attrName>style.visibility</p:attrName>
                                        </p:attrNameLst>
                                      </p:cBhvr>
                                      <p:to>
                                        <p:strVal val="visible"/>
                                      </p:to>
                                    </p:set>
                                    <p:animEffect transition="in" filter="wipe(down)">
                                      <p:cBhvr>
                                        <p:cTn id="74" dur="500"/>
                                        <p:tgtEl>
                                          <p:spTgt spid="75"/>
                                        </p:tgtEl>
                                      </p:cBhvr>
                                    </p:animEffect>
                                  </p:childTnLst>
                                </p:cTn>
                              </p:par>
                              <p:par>
                                <p:cTn id="75" presetID="4" presetClass="entr" presetSubtype="16" fill="hold" grpId="3" nodeType="with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box(in)">
                                      <p:cBhvr>
                                        <p:cTn id="77" dur="500"/>
                                        <p:tgtEl>
                                          <p:spTgt spid="79"/>
                                        </p:tgtEl>
                                      </p:cBhvr>
                                    </p:animEffect>
                                  </p:childTnLst>
                                </p:cTn>
                              </p:par>
                              <p:par>
                                <p:cTn id="78" presetID="35" presetClass="path" presetSubtype="0" accel="50000" decel="50000" fill="hold" grpId="2" nodeType="withEffect">
                                  <p:stCondLst>
                                    <p:cond delay="0"/>
                                  </p:stCondLst>
                                  <p:childTnLst>
                                    <p:animMotion origin="layout" path="M 3.33333E-6 -3.33333E-6 L -0.20052 0.00116 " pathEditMode="relative" rAng="0" ptsTypes="AA">
                                      <p:cBhvr>
                                        <p:cTn id="79" dur="2000" fill="hold"/>
                                        <p:tgtEl>
                                          <p:spTgt spid="79"/>
                                        </p:tgtEl>
                                        <p:attrNameLst>
                                          <p:attrName>ppt_x</p:attrName>
                                          <p:attrName>ppt_y</p:attrName>
                                        </p:attrNameLst>
                                      </p:cBhvr>
                                      <p:rCtr x="-100" y="0"/>
                                    </p:animMotion>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72"/>
                                        </p:tgtEl>
                                        <p:attrNameLst>
                                          <p:attrName>style.visibility</p:attrName>
                                        </p:attrNameLst>
                                      </p:cBhvr>
                                      <p:to>
                                        <p:strVal val="visible"/>
                                      </p:to>
                                    </p:set>
                                    <p:animEffect transition="in" filter="wipe(left)">
                                      <p:cBhvr>
                                        <p:cTn id="84" dur="2000"/>
                                        <p:tgtEl>
                                          <p:spTgt spid="72"/>
                                        </p:tgtEl>
                                      </p:cBhvr>
                                    </p:animEffect>
                                  </p:childTnLst>
                                </p:cTn>
                              </p:par>
                              <p:par>
                                <p:cTn id="85" presetID="22" presetClass="entr" presetSubtype="2" fill="hold" grpId="0" nodeType="withEffect">
                                  <p:stCondLst>
                                    <p:cond delay="0"/>
                                  </p:stCondLst>
                                  <p:childTnLst>
                                    <p:set>
                                      <p:cBhvr>
                                        <p:cTn id="86" dur="1" fill="hold">
                                          <p:stCondLst>
                                            <p:cond delay="0"/>
                                          </p:stCondLst>
                                        </p:cTn>
                                        <p:tgtEl>
                                          <p:spTgt spid="74"/>
                                        </p:tgtEl>
                                        <p:attrNameLst>
                                          <p:attrName>style.visibility</p:attrName>
                                        </p:attrNameLst>
                                      </p:cBhvr>
                                      <p:to>
                                        <p:strVal val="visible"/>
                                      </p:to>
                                    </p:set>
                                    <p:animEffect transition="in" filter="wipe(right)">
                                      <p:cBhvr>
                                        <p:cTn id="87" dur="500"/>
                                        <p:tgtEl>
                                          <p:spTgt spid="74"/>
                                        </p:tgtEl>
                                      </p:cBhvr>
                                    </p:animEffect>
                                  </p:childTnLst>
                                </p:cTn>
                              </p:par>
                              <p:par>
                                <p:cTn id="88" presetID="63" presetClass="path" presetSubtype="0" accel="50000" decel="50000" fill="hold" grpId="1" nodeType="withEffect">
                                  <p:stCondLst>
                                    <p:cond delay="0"/>
                                  </p:stCondLst>
                                  <p:childTnLst>
                                    <p:animMotion origin="layout" path="M -0.20052 0.00115 L 2.5E-6 0.00138 " pathEditMode="relative" rAng="0" ptsTypes="AA">
                                      <p:cBhvr>
                                        <p:cTn id="89" dur="2000" fill="hold"/>
                                        <p:tgtEl>
                                          <p:spTgt spid="79"/>
                                        </p:tgtEl>
                                        <p:attrNameLst>
                                          <p:attrName>ppt_x</p:attrName>
                                          <p:attrName>ppt_y</p:attrName>
                                        </p:attrNameLst>
                                      </p:cBhvr>
                                      <p:rCtr x="100" y="0"/>
                                    </p:animMotion>
                                  </p:childTnLst>
                                </p:cTn>
                              </p:par>
                            </p:childTnLst>
                          </p:cTn>
                        </p:par>
                      </p:childTnLst>
                    </p:cTn>
                  </p:par>
                  <p:par>
                    <p:cTn id="90" fill="hold">
                      <p:stCondLst>
                        <p:cond delay="indefinite"/>
                      </p:stCondLst>
                      <p:childTnLst>
                        <p:par>
                          <p:cTn id="91" fill="hold">
                            <p:stCondLst>
                              <p:cond delay="0"/>
                            </p:stCondLst>
                            <p:childTnLst>
                              <p:par>
                                <p:cTn id="92" presetID="4" presetClass="entr" presetSubtype="16" fill="hold" grpId="0" nodeType="clickEffect">
                                  <p:stCondLst>
                                    <p:cond delay="0"/>
                                  </p:stCondLst>
                                  <p:childTnLst>
                                    <p:set>
                                      <p:cBhvr>
                                        <p:cTn id="93" dur="1" fill="hold">
                                          <p:stCondLst>
                                            <p:cond delay="0"/>
                                          </p:stCondLst>
                                        </p:cTn>
                                        <p:tgtEl>
                                          <p:spTgt spid="88"/>
                                        </p:tgtEl>
                                        <p:attrNameLst>
                                          <p:attrName>style.visibility</p:attrName>
                                        </p:attrNameLst>
                                      </p:cBhvr>
                                      <p:to>
                                        <p:strVal val="visible"/>
                                      </p:to>
                                    </p:set>
                                    <p:animEffect transition="in" filter="box(in)">
                                      <p:cBhvr>
                                        <p:cTn id="94" dur="500"/>
                                        <p:tgtEl>
                                          <p:spTgt spid="88"/>
                                        </p:tgtEl>
                                      </p:cBhvr>
                                    </p:animEffect>
                                  </p:childTnLst>
                                </p:cTn>
                              </p:par>
                            </p:childTnLst>
                          </p:cTn>
                        </p:par>
                      </p:childTnLst>
                    </p:cTn>
                  </p:par>
                  <p:par>
                    <p:cTn id="95" fill="hold">
                      <p:stCondLst>
                        <p:cond delay="indefinite"/>
                      </p:stCondLst>
                      <p:childTnLst>
                        <p:par>
                          <p:cTn id="96" fill="hold">
                            <p:stCondLst>
                              <p:cond delay="0"/>
                            </p:stCondLst>
                            <p:childTnLst>
                              <p:par>
                                <p:cTn id="97" presetID="4" presetClass="entr" presetSubtype="16" fill="hold" grpId="0" nodeType="click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box(in)">
                                      <p:cBhvr>
                                        <p:cTn id="9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0" grpId="0"/>
      <p:bldP spid="76" grpId="0"/>
      <p:bldP spid="44" grpId="0"/>
      <p:bldP spid="45" grpId="0"/>
      <p:bldP spid="46" grpId="0"/>
      <p:bldP spid="86" grpId="0"/>
      <p:bldP spid="88" grpId="0"/>
      <p:bldP spid="41" grpId="0"/>
      <p:bldP spid="42" grpId="0"/>
      <p:bldP spid="49" grpId="0" animBg="1"/>
      <p:bldP spid="74" grpId="0"/>
      <p:bldP spid="75" grpId="0"/>
      <p:bldP spid="78" grpId="1" animBg="1"/>
      <p:bldP spid="78" grpId="2" animBg="1"/>
      <p:bldP spid="78" grpId="3" animBg="1"/>
      <p:bldP spid="79" grpId="1" animBg="1"/>
      <p:bldP spid="79" grpId="2" animBg="1"/>
      <p:bldP spid="79" grpId="3"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457200" y="990600"/>
            <a:ext cx="1524000" cy="533400"/>
          </a:xfrm>
        </p:spPr>
        <p:txBody>
          <a:bodyPr/>
          <a:lstStyle/>
          <a:p>
            <a:pPr marL="457200" indent="-457200" algn="l">
              <a:buAutoNum type="arabicPeriod"/>
            </a:pPr>
            <a:r>
              <a:rPr lang="en-US" b="1" u="sng" smtClean="0"/>
              <a:t>Ví dụ:</a:t>
            </a:r>
          </a:p>
          <a:p>
            <a:pPr marL="457200" indent="-457200" algn="l"/>
            <a:endParaRPr lang="en-US" b="1" u="sng"/>
          </a:p>
        </p:txBody>
      </p:sp>
      <p:sp>
        <p:nvSpPr>
          <p:cNvPr id="120" name="Subtitle 2"/>
          <p:cNvSpPr txBox="1">
            <a:spLocks/>
          </p:cNvSpPr>
          <p:nvPr/>
        </p:nvSpPr>
        <p:spPr>
          <a:xfrm>
            <a:off x="304800" y="1447800"/>
            <a:ext cx="8153400" cy="60960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p>
            <a:pPr lvl="0" algn="just">
              <a:lnSpc>
                <a:spcPct val="150000"/>
              </a:lnSpc>
              <a:spcBef>
                <a:spcPct val="20000"/>
              </a:spcBef>
              <a:defRPr/>
            </a:pPr>
            <a:r>
              <a:rPr kumimoji="0" lang="en-US" sz="2200" b="0" i="1"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Tính</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và so sánh:</a:t>
            </a:r>
            <a:endParaRPr lang="en-US" sz="2200" smtClean="0">
              <a:solidFill>
                <a:srgbClr val="000099"/>
              </a:solidFill>
              <a:latin typeface="Times New Roman" pitchFamily="18" charset="0"/>
              <a:ea typeface="Tahoma" pitchFamily="34" charset="0"/>
              <a:cs typeface="Times New Roman" pitchFamily="18" charset="0"/>
            </a:endParaRPr>
          </a:p>
          <a:p>
            <a:pPr marR="0" lvl="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endParaRPr>
          </a:p>
          <a:p>
            <a:pPr marR="0" lvl="0" algn="just"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i="1"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76" name="Rectangle 75"/>
          <p:cNvSpPr/>
          <p:nvPr/>
        </p:nvSpPr>
        <p:spPr>
          <a:xfrm>
            <a:off x="2348345" y="1578722"/>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(+3) + (- 3)  và (- 3) + (+3) </a:t>
            </a:r>
            <a:endParaRPr lang="en-US" sz="2200"/>
          </a:p>
        </p:txBody>
      </p:sp>
      <p:sp>
        <p:nvSpPr>
          <p:cNvPr id="44" name="Rectangle 43"/>
          <p:cNvSpPr/>
          <p:nvPr/>
        </p:nvSpPr>
        <p:spPr>
          <a:xfrm>
            <a:off x="838200" y="2057400"/>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(+3) + (- 3)  =</a:t>
            </a:r>
            <a:endParaRPr lang="en-US" sz="2200"/>
          </a:p>
        </p:txBody>
      </p:sp>
      <p:sp>
        <p:nvSpPr>
          <p:cNvPr id="45" name="Rectangle 44"/>
          <p:cNvSpPr/>
          <p:nvPr/>
        </p:nvSpPr>
        <p:spPr>
          <a:xfrm>
            <a:off x="838200" y="2590800"/>
            <a:ext cx="3505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(- 3) + (+3)  =</a:t>
            </a:r>
            <a:endParaRPr lang="en-US" sz="2200"/>
          </a:p>
        </p:txBody>
      </p:sp>
      <p:sp>
        <p:nvSpPr>
          <p:cNvPr id="46" name="Rectangle 45"/>
          <p:cNvSpPr/>
          <p:nvPr/>
        </p:nvSpPr>
        <p:spPr>
          <a:xfrm>
            <a:off x="838200" y="3124200"/>
            <a:ext cx="48006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Vậy: (+3) + (- 3)  = (- 3) + (+3) = 0 </a:t>
            </a:r>
            <a:endParaRPr lang="en-US" sz="2200"/>
          </a:p>
        </p:txBody>
      </p:sp>
      <p:sp>
        <p:nvSpPr>
          <p:cNvPr id="86" name="Rectangle 85"/>
          <p:cNvSpPr/>
          <p:nvPr/>
        </p:nvSpPr>
        <p:spPr>
          <a:xfrm>
            <a:off x="2549235" y="2078185"/>
            <a:ext cx="457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0</a:t>
            </a:r>
            <a:endParaRPr lang="en-US" sz="2200"/>
          </a:p>
        </p:txBody>
      </p:sp>
      <p:sp>
        <p:nvSpPr>
          <p:cNvPr id="88" name="Rectangle 87"/>
          <p:cNvSpPr/>
          <p:nvPr/>
        </p:nvSpPr>
        <p:spPr>
          <a:xfrm>
            <a:off x="2514600" y="2590800"/>
            <a:ext cx="457200" cy="430887"/>
          </a:xfrm>
          <a:prstGeom prst="rect">
            <a:avLst/>
          </a:prstGeom>
        </p:spPr>
        <p:txBody>
          <a:bodyPr wrap="square">
            <a:spAutoFit/>
          </a:bodyPr>
          <a:lstStyle/>
          <a:p>
            <a:r>
              <a:rPr lang="en-US" sz="2200" smtClean="0">
                <a:solidFill>
                  <a:srgbClr val="000099"/>
                </a:solidFill>
                <a:latin typeface="Times New Roman" pitchFamily="18" charset="0"/>
                <a:ea typeface="Tahoma" pitchFamily="34" charset="0"/>
                <a:cs typeface="Times New Roman" pitchFamily="18" charset="0"/>
              </a:rPr>
              <a:t>0</a:t>
            </a:r>
            <a:endParaRPr lang="en-US" sz="2200"/>
          </a:p>
        </p:txBody>
      </p:sp>
      <p:sp>
        <p:nvSpPr>
          <p:cNvPr id="13" name="Cloud Callout 12"/>
          <p:cNvSpPr/>
          <p:nvPr/>
        </p:nvSpPr>
        <p:spPr>
          <a:xfrm>
            <a:off x="3657600" y="3429000"/>
            <a:ext cx="3886200" cy="1752600"/>
          </a:xfrm>
          <a:prstGeom prst="cloudCallout">
            <a:avLst>
              <a:gd name="adj1" fmla="val -54772"/>
              <a:gd name="adj2" fmla="val -43994"/>
            </a:avLst>
          </a:prstGeom>
          <a:blipFill>
            <a:blip r:embed="rId4" cstate="print"/>
            <a:stretch>
              <a:fillRect/>
            </a:stretch>
          </a:blip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smtClean="0">
                <a:solidFill>
                  <a:srgbClr val="000099"/>
                </a:solidFill>
                <a:latin typeface="Times New Roman" pitchFamily="18" charset="0"/>
                <a:cs typeface="Times New Roman" pitchFamily="18" charset="0"/>
              </a:rPr>
              <a:t>Nhận xét tổng hai số nguyên đối nhau?</a:t>
            </a:r>
            <a:endParaRPr lang="en-US" sz="2200">
              <a:solidFill>
                <a:srgbClr val="000099"/>
              </a:solidFill>
              <a:latin typeface="Times New Roman" pitchFamily="18" charset="0"/>
              <a:cs typeface="Times New Roman" pitchFamily="18" charset="0"/>
            </a:endParaRPr>
          </a:p>
        </p:txBody>
      </p:sp>
      <p:sp>
        <p:nvSpPr>
          <p:cNvPr id="14" name="Subtitle 2"/>
          <p:cNvSpPr txBox="1">
            <a:spLocks/>
          </p:cNvSpPr>
          <p:nvPr/>
        </p:nvSpPr>
        <p:spPr>
          <a:xfrm>
            <a:off x="1676400" y="5410200"/>
            <a:ext cx="6096000" cy="609600"/>
          </a:xfrm>
          <a:prstGeom prst="rect">
            <a:avLst/>
          </a:prstGeom>
          <a:noFill/>
          <a:ln>
            <a:solidFill>
              <a:srgbClr val="000099"/>
            </a:solid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p>
            <a:pPr lvl="0" algn="ctr">
              <a:lnSpc>
                <a:spcPct val="150000"/>
              </a:lnSpc>
              <a:spcBef>
                <a:spcPct val="20000"/>
              </a:spcBef>
              <a:defRPr/>
            </a:pPr>
            <a:r>
              <a:rPr kumimoji="0" lang="en-US" sz="2200" b="0" i="1"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sym typeface="Wingdings"/>
              </a:rPr>
              <a:t></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sym typeface="Wingdings"/>
              </a:rPr>
              <a:t> </a:t>
            </a:r>
            <a:r>
              <a:rPr kumimoji="0" lang="en-US" sz="2200" b="0" i="1"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Hai số</a:t>
            </a:r>
            <a:r>
              <a:rPr kumimoji="0" lang="en-US" sz="2200" b="0" i="1"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nguyên đối nhau có tổng bằng 0.</a:t>
            </a:r>
            <a:endParaRPr lang="en-US" sz="2200" smtClean="0">
              <a:solidFill>
                <a:srgbClr val="000099"/>
              </a:solidFill>
              <a:latin typeface="Times New Roman" pitchFamily="18" charset="0"/>
              <a:ea typeface="Tahoma" pitchFamily="34" charset="0"/>
              <a:cs typeface="Times New Roman" pitchFamily="18" charset="0"/>
            </a:endParaRPr>
          </a:p>
          <a:p>
            <a:pPr marR="0" lvl="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endParaRPr>
          </a:p>
          <a:p>
            <a:pPr marR="0" lvl="0" algn="ctr"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en-US" sz="2200" b="0" i="1" u="none"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ox(in)">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457200" y="1143000"/>
            <a:ext cx="8153400" cy="533400"/>
          </a:xfrm>
        </p:spPr>
        <p:txBody>
          <a:bodyPr>
            <a:normAutofit/>
          </a:bodyPr>
          <a:lstStyle/>
          <a:p>
            <a:pPr marL="457200" indent="-457200" algn="l"/>
            <a:r>
              <a:rPr lang="en-US" b="1" u="sng" smtClean="0"/>
              <a:t>2. Quy tắc cộng hai số nguyên khác dấu:</a:t>
            </a:r>
          </a:p>
          <a:p>
            <a:pPr marL="457200" indent="-457200" algn="l"/>
            <a:endParaRPr lang="en-US" b="1" u="sng"/>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44" name="Rectangle 43"/>
          <p:cNvSpPr/>
          <p:nvPr/>
        </p:nvSpPr>
        <p:spPr>
          <a:xfrm>
            <a:off x="457200" y="1524000"/>
            <a:ext cx="8001000" cy="2800767"/>
          </a:xfrm>
          <a:prstGeom prst="rect">
            <a:avLst/>
          </a:prstGeom>
        </p:spPr>
        <p:txBody>
          <a:bodyPr wrap="square">
            <a:spAutoFit/>
          </a:bodyPr>
          <a:lstStyle/>
          <a:p>
            <a:pPr algn="just">
              <a:lnSpc>
                <a:spcPct val="200000"/>
              </a:lnSpc>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Hai số nguyên đối nhau có tổng bằng 0.</a:t>
            </a:r>
          </a:p>
          <a:p>
            <a:pPr algn="just">
              <a:lnSpc>
                <a:spcPct val="200000"/>
              </a:lnSpc>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Muốn cộng hai số  nguyên khác dấu không đối nhau, ta tìm hiệu hai giá trị tuyệt đối của chúng (số lớn trừ số nhỏ) rồi đặt trước kết quả tìm được dấu của số có giá trị tuyệt đối lớn hơn.</a:t>
            </a:r>
            <a:endParaRPr lang="en-US" i="1"/>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27" name="Pentagon 126"/>
          <p:cNvSpPr/>
          <p:nvPr/>
        </p:nvSpPr>
        <p:spPr>
          <a:xfrm flipH="1">
            <a:off x="11014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228600" y="1143000"/>
            <a:ext cx="5257800" cy="533400"/>
          </a:xfrm>
        </p:spPr>
        <p:txBody>
          <a:bodyPr>
            <a:normAutofit/>
          </a:bodyPr>
          <a:lstStyle/>
          <a:p>
            <a:pPr marL="457200" indent="-457200" algn="l"/>
            <a:r>
              <a:rPr lang="en-US" b="1" u="sng" smtClean="0"/>
              <a:t>2. Quy tắc cộng hai số nguyên khác dấu:</a:t>
            </a:r>
          </a:p>
          <a:p>
            <a:pPr marL="457200" indent="-457200" algn="l"/>
            <a:endParaRPr lang="en-US" b="1" u="sng"/>
          </a:p>
        </p:txBody>
      </p:sp>
      <p:sp>
        <p:nvSpPr>
          <p:cNvPr id="130" name="Pentagon 129"/>
          <p:cNvSpPr/>
          <p:nvPr/>
        </p:nvSpPr>
        <p:spPr>
          <a:xfrm>
            <a:off x="4454235" y="387925"/>
            <a:ext cx="3394365" cy="609600"/>
          </a:xfrm>
          <a:prstGeom prst="homePlate">
            <a:avLst>
              <a:gd name="adj" fmla="val 7045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9" name="Subtitle 2"/>
          <p:cNvSpPr txBox="1">
            <a:spLocks/>
          </p:cNvSpPr>
          <p:nvPr/>
        </p:nvSpPr>
        <p:spPr>
          <a:xfrm>
            <a:off x="1558635" y="450270"/>
            <a:ext cx="5791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smtClean="0">
                <a:ln>
                  <a:noFill/>
                </a:ln>
                <a:solidFill>
                  <a:srgbClr val="000099"/>
                </a:solidFill>
                <a:effectLst/>
                <a:uLnTx/>
                <a:uFillTx/>
                <a:latin typeface="Times New Roman"/>
                <a:ea typeface="Tahoma" pitchFamily="34" charset="0"/>
                <a:cs typeface="Times New Roman"/>
              </a:rPr>
              <a:t>§5. </a:t>
            </a:r>
            <a:r>
              <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CỘNG</a:t>
            </a:r>
            <a:r>
              <a:rPr kumimoji="0" lang="en-US" sz="2200" b="1" i="0" u="none"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HAI SỐ NGUYÊN KHÁC DẤU</a:t>
            </a:r>
            <a:endParaRPr kumimoji="0" lang="en-US" sz="2200" b="1" i="0" u="none"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44" name="Rectangle 43"/>
          <p:cNvSpPr/>
          <p:nvPr/>
        </p:nvSpPr>
        <p:spPr>
          <a:xfrm>
            <a:off x="457200" y="1524000"/>
            <a:ext cx="4114800" cy="4154984"/>
          </a:xfrm>
          <a:prstGeom prst="rect">
            <a:avLst/>
          </a:prstGeom>
        </p:spPr>
        <p:txBody>
          <a:bodyPr wrap="square">
            <a:spAutoFit/>
          </a:bodyPr>
          <a:lstStyle/>
          <a:p>
            <a:pPr algn="just">
              <a:lnSpc>
                <a:spcPct val="150000"/>
              </a:lnSpc>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Hai số nguyên đối nhau có tổng bằng 0.</a:t>
            </a:r>
          </a:p>
          <a:p>
            <a:pPr algn="just">
              <a:lnSpc>
                <a:spcPct val="150000"/>
              </a:lnSpc>
            </a:pPr>
            <a:r>
              <a:rPr lang="en-US" sz="2200" smtClean="0">
                <a:solidFill>
                  <a:srgbClr val="000099"/>
                </a:solidFill>
                <a:latin typeface="Times New Roman" pitchFamily="18" charset="0"/>
                <a:ea typeface="Tahoma" pitchFamily="34" charset="0"/>
                <a:cs typeface="Times New Roman" pitchFamily="18" charset="0"/>
                <a:sym typeface="Wingdings"/>
              </a:rPr>
              <a:t> </a:t>
            </a:r>
            <a:r>
              <a:rPr lang="en-US" sz="2200" i="1" smtClean="0">
                <a:solidFill>
                  <a:srgbClr val="000099"/>
                </a:solidFill>
                <a:latin typeface="Times New Roman" pitchFamily="18" charset="0"/>
                <a:ea typeface="Tahoma" pitchFamily="34" charset="0"/>
                <a:cs typeface="Times New Roman" pitchFamily="18" charset="0"/>
              </a:rPr>
              <a:t>Muốn cộng hai số  nguyên khác dấu không đối nhau, ta tìm hiệu hai giá trị tuyệt đối của chúng (số lớn trừ số nhỏ) rồi đặt trước kết quả tìm được dấu của số có giá trị tuyệt đối lớn hơn.</a:t>
            </a:r>
            <a:endParaRPr lang="en-US" i="1"/>
          </a:p>
        </p:txBody>
      </p:sp>
      <p:cxnSp>
        <p:nvCxnSpPr>
          <p:cNvPr id="7" name="Straight Connector 6"/>
          <p:cNvCxnSpPr/>
          <p:nvPr/>
        </p:nvCxnSpPr>
        <p:spPr>
          <a:xfrm rot="5400000">
            <a:off x="2514599" y="3810001"/>
            <a:ext cx="426720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Subtitle 2"/>
          <p:cNvSpPr txBox="1">
            <a:spLocks/>
          </p:cNvSpPr>
          <p:nvPr/>
        </p:nvSpPr>
        <p:spPr>
          <a:xfrm>
            <a:off x="4724400" y="1600200"/>
            <a:ext cx="15240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b="1" i="0" u="sng"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Ví</a:t>
            </a:r>
            <a:r>
              <a:rPr kumimoji="0" lang="en-US" sz="2200" b="1" i="0" u="sng"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dụ:</a:t>
            </a:r>
            <a:endParaRPr kumimoji="0" lang="en-US" sz="2200" b="1" i="0" u="sng"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2" name="Subtitle 2"/>
          <p:cNvSpPr txBox="1">
            <a:spLocks/>
          </p:cNvSpPr>
          <p:nvPr/>
        </p:nvSpPr>
        <p:spPr>
          <a:xfrm>
            <a:off x="4724400" y="2057400"/>
            <a:ext cx="15240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(-65) + 35</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3" name="Subtitle 2"/>
          <p:cNvSpPr txBox="1">
            <a:spLocks/>
          </p:cNvSpPr>
          <p:nvPr/>
        </p:nvSpPr>
        <p:spPr>
          <a:xfrm>
            <a:off x="6096000" y="2057400"/>
            <a:ext cx="18288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 (65 – 35)</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4" name="Subtitle 2"/>
          <p:cNvSpPr txBox="1">
            <a:spLocks/>
          </p:cNvSpPr>
          <p:nvPr/>
        </p:nvSpPr>
        <p:spPr>
          <a:xfrm>
            <a:off x="7620000" y="2057400"/>
            <a:ext cx="9906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- 30</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6" name="Subtitle 2"/>
          <p:cNvSpPr txBox="1">
            <a:spLocks/>
          </p:cNvSpPr>
          <p:nvPr/>
        </p:nvSpPr>
        <p:spPr>
          <a:xfrm>
            <a:off x="4724400" y="2819400"/>
            <a:ext cx="15240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(65) + (-35)</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7" name="Subtitle 2"/>
          <p:cNvSpPr txBox="1">
            <a:spLocks/>
          </p:cNvSpPr>
          <p:nvPr/>
        </p:nvSpPr>
        <p:spPr>
          <a:xfrm>
            <a:off x="6096000" y="2819400"/>
            <a:ext cx="21336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 </a:t>
            </a: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(65 – 35)</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8" name="Subtitle 2"/>
          <p:cNvSpPr txBox="1">
            <a:spLocks/>
          </p:cNvSpPr>
          <p:nvPr/>
        </p:nvSpPr>
        <p:spPr>
          <a:xfrm>
            <a:off x="7772400" y="2819400"/>
            <a:ext cx="8382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 </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a:t>
            </a: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30</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19" name="Subtitle 2"/>
          <p:cNvSpPr txBox="1">
            <a:spLocks/>
          </p:cNvSpPr>
          <p:nvPr/>
        </p:nvSpPr>
        <p:spPr>
          <a:xfrm>
            <a:off x="4724400" y="3505200"/>
            <a:ext cx="457200" cy="381000"/>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oAutofit/>
          </a:bodyPr>
          <a:lstStyle/>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a:t>
            </a:r>
            <a:endParaRPr kumimoji="0" lang="en-US" sz="2400" b="1"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0" name="Subtitle 2"/>
          <p:cNvSpPr txBox="1">
            <a:spLocks/>
          </p:cNvSpPr>
          <p:nvPr/>
        </p:nvSpPr>
        <p:spPr>
          <a:xfrm>
            <a:off x="5257800" y="3505200"/>
            <a:ext cx="15240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Tính:</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1" name="Subtitle 2"/>
          <p:cNvSpPr txBox="1">
            <a:spLocks/>
          </p:cNvSpPr>
          <p:nvPr/>
        </p:nvSpPr>
        <p:spPr>
          <a:xfrm>
            <a:off x="4724400" y="3962400"/>
            <a:ext cx="2057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a) (-38) + 27</a:t>
            </a:r>
            <a:r>
              <a:rPr kumimoji="0" lang="en-US" sz="2200" i="0" strike="noStrike" kern="1200" cap="none" spc="0" normalizeH="0" noProof="0" smtClean="0">
                <a:ln>
                  <a:noFill/>
                </a:ln>
                <a:solidFill>
                  <a:srgbClr val="000099"/>
                </a:solidFill>
                <a:effectLst/>
                <a:uLnTx/>
                <a:uFillTx/>
                <a:latin typeface="Times New Roman" pitchFamily="18" charset="0"/>
                <a:ea typeface="Tahoma" pitchFamily="34" charset="0"/>
                <a:cs typeface="Times New Roman" pitchFamily="18" charset="0"/>
              </a:rPr>
              <a:t> </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
        <p:nvSpPr>
          <p:cNvPr id="23" name="Subtitle 2"/>
          <p:cNvSpPr txBox="1">
            <a:spLocks/>
          </p:cNvSpPr>
          <p:nvPr/>
        </p:nvSpPr>
        <p:spPr>
          <a:xfrm>
            <a:off x="4724400" y="4572000"/>
            <a:ext cx="2057400" cy="5334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i="0" strike="noStrike" kern="1200" cap="none" spc="0" normalizeH="0" baseline="0" noProof="0" smtClean="0">
                <a:ln>
                  <a:noFill/>
                </a:ln>
                <a:solidFill>
                  <a:srgbClr val="000099"/>
                </a:solidFill>
                <a:effectLst/>
                <a:uLnTx/>
                <a:uFillTx/>
                <a:latin typeface="Times New Roman" pitchFamily="18" charset="0"/>
                <a:ea typeface="Tahoma" pitchFamily="34" charset="0"/>
                <a:cs typeface="Times New Roman" pitchFamily="18" charset="0"/>
              </a:rPr>
              <a:t>b) 273 + (-123)</a:t>
            </a:r>
            <a:endParaRPr kumimoji="0" lang="en-US" sz="2200" i="0" strike="noStrike" kern="1200" cap="none" spc="0" normalizeH="0" baseline="0" noProof="0">
              <a:ln>
                <a:noFill/>
              </a:ln>
              <a:solidFill>
                <a:srgbClr val="000099"/>
              </a:solidFill>
              <a:effectLst/>
              <a:uLnTx/>
              <a:uFillTx/>
              <a:latin typeface="Times New Roman" pitchFamily="18" charset="0"/>
              <a:ea typeface="Tahoma" pitchFamily="34"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ox(in)">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ox(in)">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ox(in)">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ox(in)">
                                      <p:cBhvr>
                                        <p:cTn id="42" dur="500"/>
                                        <p:tgtEl>
                                          <p:spTgt spid="19"/>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box(in)">
                                      <p:cBhvr>
                                        <p:cTn id="45" dur="500"/>
                                        <p:tgtEl>
                                          <p:spTgt spid="20"/>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box(in)">
                                      <p:cBhvr>
                                        <p:cTn id="48" dur="500"/>
                                        <p:tgtEl>
                                          <p:spTgt spid="21"/>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box(in)">
                                      <p:cBhvr>
                                        <p:cTn id="5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6" grpId="0"/>
      <p:bldP spid="17" grpId="0"/>
      <p:bldP spid="18" grpId="0"/>
      <p:bldP spid="19" grpId="0" animBg="1"/>
      <p:bldP spid="20" grpId="0"/>
      <p:bldP spid="21" grpId="0"/>
      <p:bldP spid="2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8&quot;&gt;&lt;property id=&quot;20148&quot; value=&quot;5&quot;/&gt;&lt;property id=&quot;20300&quot; value=&quot;Slide 3&quot;/&gt;&lt;property id=&quot;20307&quot; value=&quot;256&quot;/&gt;&lt;/object&gt;&lt;object type=&quot;3&quot; unique_id=&quot;10033&quot;&gt;&lt;property id=&quot;20148&quot; value=&quot;5&quot;/&gt;&lt;property id=&quot;20300&quot; value=&quot;Slide 4&quot;/&gt;&lt;property id=&quot;20307&quot; value=&quot;257&quot;/&gt;&lt;/object&gt;&lt;object type=&quot;3&quot; unique_id=&quot;10034&quot;&gt;&lt;property id=&quot;20148&quot; value=&quot;5&quot;/&gt;&lt;property id=&quot;20300&quot; value=&quot;Slide 5&quot;/&gt;&lt;property id=&quot;20307&quot; value=&quot;260&quot;/&gt;&lt;/object&gt;&lt;object type=&quot;3&quot; unique_id=&quot;10035&quot;&gt;&lt;property id=&quot;20148&quot; value=&quot;5&quot;/&gt;&lt;property id=&quot;20300&quot; value=&quot;Slide 7&quot;/&gt;&lt;property id=&quot;20307&quot; value=&quot;258&quot;/&gt;&lt;/object&gt;&lt;object type=&quot;3&quot; unique_id=&quot;10037&quot;&gt;&lt;property id=&quot;20148&quot; value=&quot;5&quot;/&gt;&lt;property id=&quot;20300&quot; value=&quot;Slide 8&quot;/&gt;&lt;property id=&quot;20307&quot; value=&quot;261&quot;/&gt;&lt;/object&gt;&lt;object type=&quot;3&quot; unique_id=&quot;10062&quot;&gt;&lt;property id=&quot;20148&quot; value=&quot;5&quot;/&gt;&lt;property id=&quot;20300&quot; value=&quot;Slide 9&quot;/&gt;&lt;property id=&quot;20307&quot; value=&quot;262&quot;/&gt;&lt;/object&gt;&lt;object type=&quot;3&quot; unique_id=&quot;10117&quot;&gt;&lt;property id=&quot;20148&quot; value=&quot;5&quot;/&gt;&lt;property id=&quot;20300&quot; value=&quot;Slide 10&quot;/&gt;&lt;property id=&quot;20307&quot; value=&quot;264&quot;/&gt;&lt;/object&gt;&lt;object type=&quot;3&quot; unique_id=&quot;10118&quot;&gt;&lt;property id=&quot;20148&quot; value=&quot;5&quot;/&gt;&lt;property id=&quot;20300&quot; value=&quot;Slide 11&quot;/&gt;&lt;property id=&quot;20307&quot; value=&quot;263&quot;/&gt;&lt;/object&gt;&lt;object type=&quot;3&quot; unique_id=&quot;10119&quot;&gt;&lt;property id=&quot;20148&quot; value=&quot;5&quot;/&gt;&lt;property id=&quot;20300&quot; value=&quot;Slide 13&quot;/&gt;&lt;property id=&quot;20307&quot; value=&quot;265&quot;/&gt;&lt;/object&gt;&lt;object type=&quot;3&quot; unique_id=&quot;10180&quot;&gt;&lt;property id=&quot;20148&quot; value=&quot;5&quot;/&gt;&lt;property id=&quot;20300&quot; value=&quot;Slide 1&quot;/&gt;&lt;property id=&quot;20307&quot; value=&quot;266&quot;/&gt;&lt;/object&gt;&lt;object type=&quot;3&quot; unique_id=&quot;10181&quot;&gt;&lt;property id=&quot;20148&quot; value=&quot;5&quot;/&gt;&lt;property id=&quot;20300&quot; value=&quot;Slide 2&quot;/&gt;&lt;property id=&quot;20307&quot; value=&quot;267&quot;/&gt;&lt;/object&gt;&lt;object type=&quot;3&quot; unique_id=&quot;10182&quot;&gt;&lt;property id=&quot;20148&quot; value=&quot;5&quot;/&gt;&lt;property id=&quot;20300&quot; value=&quot;Slide 6&quot;/&gt;&lt;property id=&quot;20307&quot; value=&quot;268&quot;/&gt;&lt;/object&gt;&lt;object type=&quot;3&quot; unique_id=&quot;10338&quot;&gt;&lt;property id=&quot;20148&quot; value=&quot;5&quot;/&gt;&lt;property id=&quot;20300&quot; value=&quot;Slide 12&quot;/&gt;&lt;property id=&quot;20307&quot; value=&quot;269&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375</TotalTime>
  <Words>1178</Words>
  <Application>Microsoft Office PowerPoint</Application>
  <PresentationFormat>On-screen Show (4:3)</PresentationFormat>
  <Paragraphs>178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50</cp:revision>
  <dcterms:created xsi:type="dcterms:W3CDTF">2006-08-16T00:00:00Z</dcterms:created>
  <dcterms:modified xsi:type="dcterms:W3CDTF">2017-04-18T06:10:04Z</dcterms:modified>
</cp:coreProperties>
</file>